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Poppins Bold" charset="1" panose="00000800000000000000"/>
      <p:regular r:id="rId17"/>
    </p:embeddedFont>
    <p:embeddedFont>
      <p:font typeface="Lato" charset="1" panose="020F0502020204030203"/>
      <p:regular r:id="rId18"/>
    </p:embeddedFont>
    <p:embeddedFont>
      <p:font typeface="Poppins" charset="1" panose="00000500000000000000"/>
      <p:regular r:id="rId19"/>
    </p:embeddedFont>
    <p:embeddedFont>
      <p:font typeface="Lato Bold" charset="1" panose="020F0502020204030203"/>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svg>
</file>

<file path=ppt/media/image3.png>
</file>

<file path=ppt/media/image4.png>
</file>

<file path=ppt/media/image5.png>
</file>

<file path=ppt/media/image6.sv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 Id="rId8" Target="../media/image16.png" Type="http://schemas.openxmlformats.org/officeDocument/2006/relationships/image"/><Relationship Id="rId9" Target="../media/image1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3.png" Type="http://schemas.openxmlformats.org/officeDocument/2006/relationships/image"/><Relationship Id="rId6" Target="https://rifqimulyawan.com/blog/pengertian-platform/"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8.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 Id="rId8" Target="../media/image12.png" Type="http://schemas.openxmlformats.org/officeDocument/2006/relationships/image"/><Relationship Id="rId9"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 Id="rId8" Target="../media/image14.png" Type="http://schemas.openxmlformats.org/officeDocument/2006/relationships/image"/><Relationship Id="rId9"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28665" y="645697"/>
            <a:ext cx="16598104" cy="995428"/>
            <a:chOff x="0" y="0"/>
            <a:chExt cx="4371517" cy="262170"/>
          </a:xfrm>
        </p:grpSpPr>
        <p:sp>
          <p:nvSpPr>
            <p:cNvPr name="Freeform 3" id="3"/>
            <p:cNvSpPr/>
            <p:nvPr/>
          </p:nvSpPr>
          <p:spPr>
            <a:xfrm flipH="false" flipV="false" rot="0">
              <a:off x="0" y="0"/>
              <a:ext cx="4371517" cy="262170"/>
            </a:xfrm>
            <a:custGeom>
              <a:avLst/>
              <a:gdLst/>
              <a:ahLst/>
              <a:cxnLst/>
              <a:rect r="r" b="b" t="t" l="l"/>
              <a:pathLst>
                <a:path h="262170" w="4371517">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4371517" cy="30027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171305" y="879197"/>
            <a:ext cx="528429" cy="528429"/>
          </a:xfrm>
          <a:custGeom>
            <a:avLst/>
            <a:gdLst/>
            <a:ahLst/>
            <a:cxnLst/>
            <a:rect r="r" b="b" t="t" l="l"/>
            <a:pathLst>
              <a:path h="528429" w="528429">
                <a:moveTo>
                  <a:pt x="0" y="0"/>
                </a:moveTo>
                <a:lnTo>
                  <a:pt x="528429" y="0"/>
                </a:lnTo>
                <a:lnTo>
                  <a:pt x="528429" y="528429"/>
                </a:lnTo>
                <a:lnTo>
                  <a:pt x="0" y="5284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928665" y="2667398"/>
            <a:ext cx="11411477" cy="3216396"/>
          </a:xfrm>
          <a:prstGeom prst="rect">
            <a:avLst/>
          </a:prstGeom>
        </p:spPr>
        <p:txBody>
          <a:bodyPr anchor="t" rtlCol="false" tIns="0" lIns="0" bIns="0" rIns="0">
            <a:spAutoFit/>
          </a:bodyPr>
          <a:lstStyle/>
          <a:p>
            <a:pPr algn="l">
              <a:lnSpc>
                <a:spcPts val="12110"/>
              </a:lnSpc>
            </a:pPr>
            <a:r>
              <a:rPr lang="en-US" sz="11009" b="true">
                <a:solidFill>
                  <a:srgbClr val="FBF9F1"/>
                </a:solidFill>
                <a:latin typeface="Poppins Bold"/>
                <a:ea typeface="Poppins Bold"/>
                <a:cs typeface="Poppins Bold"/>
                <a:sym typeface="Poppins Bold"/>
              </a:rPr>
              <a:t>DASAR DASAR PEMROGRAMAN</a:t>
            </a:r>
          </a:p>
        </p:txBody>
      </p:sp>
      <p:sp>
        <p:nvSpPr>
          <p:cNvPr name="TextBox 7" id="7"/>
          <p:cNvSpPr txBox="true"/>
          <p:nvPr/>
        </p:nvSpPr>
        <p:spPr>
          <a:xfrm rot="0">
            <a:off x="1896669" y="882426"/>
            <a:ext cx="5705769" cy="464820"/>
          </a:xfrm>
          <a:prstGeom prst="rect">
            <a:avLst/>
          </a:prstGeom>
        </p:spPr>
        <p:txBody>
          <a:bodyPr anchor="t" rtlCol="false" tIns="0" lIns="0" bIns="0" rIns="0">
            <a:spAutoFit/>
          </a:bodyPr>
          <a:lstStyle/>
          <a:p>
            <a:pPr algn="l">
              <a:lnSpc>
                <a:spcPts val="3779"/>
              </a:lnSpc>
              <a:spcBef>
                <a:spcPct val="0"/>
              </a:spcBef>
            </a:pPr>
            <a:r>
              <a:rPr lang="en-US" sz="2700">
                <a:solidFill>
                  <a:srgbClr val="E5E1DA"/>
                </a:solidFill>
                <a:latin typeface="Lato"/>
                <a:ea typeface="Lato"/>
                <a:cs typeface="Lato"/>
                <a:sym typeface="Lato"/>
              </a:rPr>
              <a:t>Flutter</a:t>
            </a:r>
          </a:p>
        </p:txBody>
      </p:sp>
      <p:sp>
        <p:nvSpPr>
          <p:cNvPr name="TextBox 8" id="8"/>
          <p:cNvSpPr txBox="true"/>
          <p:nvPr/>
        </p:nvSpPr>
        <p:spPr>
          <a:xfrm rot="0">
            <a:off x="928665" y="6833868"/>
            <a:ext cx="7762921" cy="566420"/>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Developer Comunity ITI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6989496">
            <a:off x="-5091968" y="-1340368"/>
            <a:ext cx="11026567" cy="7966695"/>
          </a:xfrm>
          <a:custGeom>
            <a:avLst/>
            <a:gdLst/>
            <a:ahLst/>
            <a:cxnLst/>
            <a:rect r="r" b="b" t="t" l="l"/>
            <a:pathLst>
              <a:path h="7966695" w="11026567">
                <a:moveTo>
                  <a:pt x="0" y="0"/>
                </a:moveTo>
                <a:lnTo>
                  <a:pt x="11026567" y="0"/>
                </a:lnTo>
                <a:lnTo>
                  <a:pt x="11026567" y="7966695"/>
                </a:lnTo>
                <a:lnTo>
                  <a:pt x="0" y="7966695"/>
                </a:lnTo>
                <a:lnTo>
                  <a:pt x="0" y="0"/>
                </a:lnTo>
                <a:close/>
              </a:path>
            </a:pathLst>
          </a:custGeom>
          <a:blipFill>
            <a:blip r:embed="rId2"/>
            <a:stretch>
              <a:fillRect l="0" t="0" r="0" b="0"/>
            </a:stretch>
          </a:blipFill>
        </p:spPr>
      </p:sp>
      <p:grpSp>
        <p:nvGrpSpPr>
          <p:cNvPr name="Group 3" id="3"/>
          <p:cNvGrpSpPr/>
          <p:nvPr/>
        </p:nvGrpSpPr>
        <p:grpSpPr>
          <a:xfrm rot="0">
            <a:off x="1028700" y="932795"/>
            <a:ext cx="16230600" cy="1024635"/>
            <a:chOff x="0" y="0"/>
            <a:chExt cx="4274726" cy="269863"/>
          </a:xfrm>
        </p:grpSpPr>
        <p:sp>
          <p:nvSpPr>
            <p:cNvPr name="Freeform 4" id="4"/>
            <p:cNvSpPr/>
            <p:nvPr/>
          </p:nvSpPr>
          <p:spPr>
            <a:xfrm flipH="false" flipV="false" rot="0">
              <a:off x="0" y="0"/>
              <a:ext cx="4274726" cy="269863"/>
            </a:xfrm>
            <a:custGeom>
              <a:avLst/>
              <a:gdLst/>
              <a:ahLst/>
              <a:cxnLst/>
              <a:rect r="r" b="b" t="t" l="l"/>
              <a:pathLst>
                <a:path h="269863" w="4274726">
                  <a:moveTo>
                    <a:pt x="28620" y="0"/>
                  </a:moveTo>
                  <a:lnTo>
                    <a:pt x="4246106" y="0"/>
                  </a:lnTo>
                  <a:cubicBezTo>
                    <a:pt x="4261912" y="0"/>
                    <a:pt x="4274726" y="12813"/>
                    <a:pt x="4274726" y="28620"/>
                  </a:cubicBezTo>
                  <a:lnTo>
                    <a:pt x="4274726" y="241243"/>
                  </a:lnTo>
                  <a:cubicBezTo>
                    <a:pt x="4274726" y="257049"/>
                    <a:pt x="4261912" y="269863"/>
                    <a:pt x="4246106" y="269863"/>
                  </a:cubicBezTo>
                  <a:lnTo>
                    <a:pt x="28620" y="269863"/>
                  </a:lnTo>
                  <a:cubicBezTo>
                    <a:pt x="12813" y="269863"/>
                    <a:pt x="0" y="257049"/>
                    <a:pt x="0" y="241243"/>
                  </a:cubicBezTo>
                  <a:lnTo>
                    <a:pt x="0" y="28620"/>
                  </a:lnTo>
                  <a:cubicBezTo>
                    <a:pt x="0" y="12813"/>
                    <a:pt x="12813" y="0"/>
                    <a:pt x="28620"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4274726" cy="3079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2967116">
            <a:off x="8691170" y="1377244"/>
            <a:ext cx="12892802" cy="9575242"/>
          </a:xfrm>
          <a:custGeom>
            <a:avLst/>
            <a:gdLst/>
            <a:ahLst/>
            <a:cxnLst/>
            <a:rect r="r" b="b" t="t" l="l"/>
            <a:pathLst>
              <a:path h="9575242" w="12892802">
                <a:moveTo>
                  <a:pt x="0" y="0"/>
                </a:moveTo>
                <a:lnTo>
                  <a:pt x="12892803" y="0"/>
                </a:lnTo>
                <a:lnTo>
                  <a:pt x="12892803" y="9575242"/>
                </a:lnTo>
                <a:lnTo>
                  <a:pt x="0" y="9575242"/>
                </a:lnTo>
                <a:lnTo>
                  <a:pt x="0" y="0"/>
                </a:lnTo>
                <a:close/>
              </a:path>
            </a:pathLst>
          </a:custGeom>
          <a:blipFill>
            <a:blip r:embed="rId2"/>
            <a:stretch>
              <a:fillRect l="0" t="0" r="-2793" b="0"/>
            </a:stretch>
          </a:blipFill>
        </p:spPr>
      </p:sp>
      <p:grpSp>
        <p:nvGrpSpPr>
          <p:cNvPr name="Group 7" id="7"/>
          <p:cNvGrpSpPr/>
          <p:nvPr/>
        </p:nvGrpSpPr>
        <p:grpSpPr>
          <a:xfrm rot="0">
            <a:off x="1028700" y="2151214"/>
            <a:ext cx="8010208" cy="6297125"/>
            <a:chOff x="0" y="0"/>
            <a:chExt cx="2109684" cy="1658502"/>
          </a:xfrm>
        </p:grpSpPr>
        <p:sp>
          <p:nvSpPr>
            <p:cNvPr name="Freeform 8" id="8"/>
            <p:cNvSpPr/>
            <p:nvPr/>
          </p:nvSpPr>
          <p:spPr>
            <a:xfrm flipH="false" flipV="false" rot="0">
              <a:off x="0" y="0"/>
              <a:ext cx="2109685" cy="1658502"/>
            </a:xfrm>
            <a:custGeom>
              <a:avLst/>
              <a:gdLst/>
              <a:ahLst/>
              <a:cxnLst/>
              <a:rect r="r" b="b" t="t" l="l"/>
              <a:pathLst>
                <a:path h="1658502" w="2109685">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9" id="9"/>
            <p:cNvSpPr txBox="true"/>
            <p:nvPr/>
          </p:nvSpPr>
          <p:spPr>
            <a:xfrm>
              <a:off x="0" y="-38100"/>
              <a:ext cx="2109684" cy="1696602"/>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162308" y="1233022"/>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3"/>
            <a:stretch>
              <a:fillRect l="0" t="0" r="0" b="0"/>
            </a:stretch>
          </a:blipFill>
        </p:spPr>
      </p:sp>
      <p:grpSp>
        <p:nvGrpSpPr>
          <p:cNvPr name="Group 11" id="11"/>
          <p:cNvGrpSpPr/>
          <p:nvPr/>
        </p:nvGrpSpPr>
        <p:grpSpPr>
          <a:xfrm rot="0">
            <a:off x="9249092" y="2151214"/>
            <a:ext cx="8010208" cy="6297125"/>
            <a:chOff x="0" y="0"/>
            <a:chExt cx="2109684" cy="1658502"/>
          </a:xfrm>
        </p:grpSpPr>
        <p:sp>
          <p:nvSpPr>
            <p:cNvPr name="Freeform 12" id="12"/>
            <p:cNvSpPr/>
            <p:nvPr/>
          </p:nvSpPr>
          <p:spPr>
            <a:xfrm flipH="false" flipV="false" rot="0">
              <a:off x="0" y="0"/>
              <a:ext cx="2109685" cy="1658502"/>
            </a:xfrm>
            <a:custGeom>
              <a:avLst/>
              <a:gdLst/>
              <a:ahLst/>
              <a:cxnLst/>
              <a:rect r="r" b="b" t="t" l="l"/>
              <a:pathLst>
                <a:path h="1658502" w="2109685">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13" id="13"/>
            <p:cNvSpPr txBox="true"/>
            <p:nvPr/>
          </p:nvSpPr>
          <p:spPr>
            <a:xfrm>
              <a:off x="0" y="-38100"/>
              <a:ext cx="2109684" cy="1696602"/>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6608890" y="8703795"/>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5" id="15"/>
          <p:cNvGrpSpPr/>
          <p:nvPr/>
        </p:nvGrpSpPr>
        <p:grpSpPr>
          <a:xfrm rot="0">
            <a:off x="1028700" y="8703795"/>
            <a:ext cx="15362208" cy="650410"/>
            <a:chOff x="0" y="0"/>
            <a:chExt cx="4046014" cy="171301"/>
          </a:xfrm>
        </p:grpSpPr>
        <p:sp>
          <p:nvSpPr>
            <p:cNvPr name="Freeform 16" id="16"/>
            <p:cNvSpPr/>
            <p:nvPr/>
          </p:nvSpPr>
          <p:spPr>
            <a:xfrm flipH="false" flipV="false" rot="0">
              <a:off x="0" y="0"/>
              <a:ext cx="4046014" cy="171301"/>
            </a:xfrm>
            <a:custGeom>
              <a:avLst/>
              <a:gdLst/>
              <a:ahLst/>
              <a:cxnLst/>
              <a:rect r="r" b="b" t="t" l="l"/>
              <a:pathLst>
                <a:path h="171301" w="4046014">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sp>
        <p:sp>
          <p:nvSpPr>
            <p:cNvPr name="TextBox 17" id="17"/>
            <p:cNvSpPr txBox="true"/>
            <p:nvPr/>
          </p:nvSpPr>
          <p:spPr>
            <a:xfrm>
              <a:off x="0" y="-38100"/>
              <a:ext cx="4046014" cy="209401"/>
            </a:xfrm>
            <a:prstGeom prst="rect">
              <a:avLst/>
            </a:prstGeom>
          </p:spPr>
          <p:txBody>
            <a:bodyPr anchor="ctr" rtlCol="false" tIns="50800" lIns="50800" bIns="50800" rIns="50800"/>
            <a:lstStyle/>
            <a:p>
              <a:pPr algn="ctr">
                <a:lnSpc>
                  <a:spcPts val="2659"/>
                </a:lnSpc>
              </a:pPr>
            </a:p>
          </p:txBody>
        </p:sp>
      </p:grpSp>
      <p:sp>
        <p:nvSpPr>
          <p:cNvPr name="Freeform 18" id="18"/>
          <p:cNvSpPr/>
          <p:nvPr/>
        </p:nvSpPr>
        <p:spPr>
          <a:xfrm flipH="false" flipV="false" rot="0">
            <a:off x="1359596" y="8850121"/>
            <a:ext cx="357759" cy="357759"/>
          </a:xfrm>
          <a:custGeom>
            <a:avLst/>
            <a:gdLst/>
            <a:ahLst/>
            <a:cxnLst/>
            <a:rect r="r" b="b" t="t" l="l"/>
            <a:pathLst>
              <a:path h="357759" w="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9" id="19"/>
          <p:cNvSpPr/>
          <p:nvPr/>
        </p:nvSpPr>
        <p:spPr>
          <a:xfrm flipH="false" flipV="false" rot="0">
            <a:off x="1359596" y="3516386"/>
            <a:ext cx="7512041" cy="2898764"/>
          </a:xfrm>
          <a:custGeom>
            <a:avLst/>
            <a:gdLst/>
            <a:ahLst/>
            <a:cxnLst/>
            <a:rect r="r" b="b" t="t" l="l"/>
            <a:pathLst>
              <a:path h="2898764" w="7512041">
                <a:moveTo>
                  <a:pt x="0" y="0"/>
                </a:moveTo>
                <a:lnTo>
                  <a:pt x="7512041" y="0"/>
                </a:lnTo>
                <a:lnTo>
                  <a:pt x="7512041" y="2898764"/>
                </a:lnTo>
                <a:lnTo>
                  <a:pt x="0" y="2898764"/>
                </a:lnTo>
                <a:lnTo>
                  <a:pt x="0" y="0"/>
                </a:lnTo>
                <a:close/>
              </a:path>
            </a:pathLst>
          </a:custGeom>
          <a:blipFill>
            <a:blip r:embed="rId8"/>
            <a:stretch>
              <a:fillRect l="0" t="0" r="0" b="0"/>
            </a:stretch>
          </a:blipFill>
        </p:spPr>
      </p:sp>
      <p:sp>
        <p:nvSpPr>
          <p:cNvPr name="Freeform 20" id="20"/>
          <p:cNvSpPr/>
          <p:nvPr/>
        </p:nvSpPr>
        <p:spPr>
          <a:xfrm flipH="false" flipV="false" rot="0">
            <a:off x="9487024" y="3247005"/>
            <a:ext cx="5785104" cy="3437525"/>
          </a:xfrm>
          <a:custGeom>
            <a:avLst/>
            <a:gdLst/>
            <a:ahLst/>
            <a:cxnLst/>
            <a:rect r="r" b="b" t="t" l="l"/>
            <a:pathLst>
              <a:path h="3437525" w="5785104">
                <a:moveTo>
                  <a:pt x="0" y="0"/>
                </a:moveTo>
                <a:lnTo>
                  <a:pt x="5785103" y="0"/>
                </a:lnTo>
                <a:lnTo>
                  <a:pt x="5785103" y="3437526"/>
                </a:lnTo>
                <a:lnTo>
                  <a:pt x="0" y="3437526"/>
                </a:lnTo>
                <a:lnTo>
                  <a:pt x="0" y="0"/>
                </a:lnTo>
                <a:close/>
              </a:path>
            </a:pathLst>
          </a:custGeom>
          <a:blipFill>
            <a:blip r:embed="rId9"/>
            <a:stretch>
              <a:fillRect l="0" t="0" r="0" b="0"/>
            </a:stretch>
          </a:blipFill>
        </p:spPr>
      </p:sp>
      <p:sp>
        <p:nvSpPr>
          <p:cNvPr name="TextBox 21" id="21"/>
          <p:cNvSpPr txBox="true"/>
          <p:nvPr/>
        </p:nvSpPr>
        <p:spPr>
          <a:xfrm rot="0">
            <a:off x="1504564" y="1147297"/>
            <a:ext cx="6667955" cy="509905"/>
          </a:xfrm>
          <a:prstGeom prst="rect">
            <a:avLst/>
          </a:prstGeom>
        </p:spPr>
        <p:txBody>
          <a:bodyPr anchor="t" rtlCol="false" tIns="0" lIns="0" bIns="0" rIns="0">
            <a:spAutoFit/>
          </a:bodyPr>
          <a:lstStyle/>
          <a:p>
            <a:pPr algn="l">
              <a:lnSpc>
                <a:spcPts val="3919"/>
              </a:lnSpc>
              <a:spcBef>
                <a:spcPct val="0"/>
              </a:spcBef>
            </a:pPr>
            <a:r>
              <a:rPr lang="en-US" b="true" sz="2799">
                <a:solidFill>
                  <a:srgbClr val="FBF9F1"/>
                </a:solidFill>
                <a:latin typeface="Poppins Bold"/>
                <a:ea typeface="Poppins Bold"/>
                <a:cs typeface="Poppins Bold"/>
                <a:sym typeface="Poppins Bold"/>
              </a:rPr>
              <a:t>OPERATOR LOGIKA</a:t>
            </a:r>
          </a:p>
        </p:txBody>
      </p:sp>
      <p:sp>
        <p:nvSpPr>
          <p:cNvPr name="TextBox 22" id="22"/>
          <p:cNvSpPr txBox="true"/>
          <p:nvPr/>
        </p:nvSpPr>
        <p:spPr>
          <a:xfrm rot="0">
            <a:off x="1504564" y="2324491"/>
            <a:ext cx="7534344" cy="772795"/>
          </a:xfrm>
          <a:prstGeom prst="rect">
            <a:avLst/>
          </a:prstGeom>
        </p:spPr>
        <p:txBody>
          <a:bodyPr anchor="t" rtlCol="false" tIns="0" lIns="0" bIns="0" rIns="0">
            <a:spAutoFit/>
          </a:bodyPr>
          <a:lstStyle/>
          <a:p>
            <a:pPr algn="l">
              <a:lnSpc>
                <a:spcPts val="3079"/>
              </a:lnSpc>
              <a:spcBef>
                <a:spcPct val="0"/>
              </a:spcBef>
            </a:pPr>
            <a:r>
              <a:rPr lang="en-US" sz="2199">
                <a:solidFill>
                  <a:srgbClr val="000000"/>
                </a:solidFill>
                <a:latin typeface="Lato"/>
                <a:ea typeface="Lato"/>
                <a:cs typeface="Lato"/>
                <a:sym typeface="Lato"/>
              </a:rPr>
              <a:t>Kita juga dapat menggabungkan ekspresi boolean atau membaliknya dengan operator logika. Operator ini meliputi:</a:t>
            </a:r>
          </a:p>
        </p:txBody>
      </p:sp>
      <p:sp>
        <p:nvSpPr>
          <p:cNvPr name="TextBox 23" id="23"/>
          <p:cNvSpPr txBox="true"/>
          <p:nvPr/>
        </p:nvSpPr>
        <p:spPr>
          <a:xfrm rot="0">
            <a:off x="1838090" y="8830563"/>
            <a:ext cx="3520620" cy="349250"/>
          </a:xfrm>
          <a:prstGeom prst="rect">
            <a:avLst/>
          </a:prstGeom>
        </p:spPr>
        <p:txBody>
          <a:bodyPr anchor="t" rtlCol="false" tIns="0" lIns="0" bIns="0" rIns="0">
            <a:spAutoFit/>
          </a:bodyPr>
          <a:lstStyle/>
          <a:p>
            <a:pPr algn="l">
              <a:lnSpc>
                <a:spcPts val="2800"/>
              </a:lnSpc>
              <a:spcBef>
                <a:spcPct val="0"/>
              </a:spcBef>
            </a:pPr>
            <a:r>
              <a:rPr lang="en-US" sz="2000">
                <a:solidFill>
                  <a:srgbClr val="E5E1DA"/>
                </a:solidFill>
                <a:latin typeface="Lato"/>
                <a:ea typeface="Lato"/>
                <a:cs typeface="Lato"/>
                <a:sym typeface="Lato"/>
              </a:rPr>
              <a:t>Flutter</a:t>
            </a:r>
          </a:p>
        </p:txBody>
      </p:sp>
      <p:sp>
        <p:nvSpPr>
          <p:cNvPr name="TextBox 24" id="24"/>
          <p:cNvSpPr txBox="true"/>
          <p:nvPr/>
        </p:nvSpPr>
        <p:spPr>
          <a:xfrm rot="0">
            <a:off x="9487024" y="2595355"/>
            <a:ext cx="7534344" cy="382270"/>
          </a:xfrm>
          <a:prstGeom prst="rect">
            <a:avLst/>
          </a:prstGeom>
        </p:spPr>
        <p:txBody>
          <a:bodyPr anchor="t" rtlCol="false" tIns="0" lIns="0" bIns="0" rIns="0">
            <a:spAutoFit/>
          </a:bodyPr>
          <a:lstStyle/>
          <a:p>
            <a:pPr algn="l">
              <a:lnSpc>
                <a:spcPts val="3079"/>
              </a:lnSpc>
              <a:spcBef>
                <a:spcPct val="0"/>
              </a:spcBef>
            </a:pPr>
            <a:r>
              <a:rPr lang="en-US" sz="2199">
                <a:solidFill>
                  <a:srgbClr val="000000"/>
                </a:solidFill>
                <a:latin typeface="Lato"/>
                <a:ea typeface="Lato"/>
                <a:cs typeface="Lato"/>
                <a:sym typeface="Lato"/>
              </a:rPr>
              <a:t>Contoh penggunaan: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28665" y="645697"/>
            <a:ext cx="16598104" cy="995428"/>
            <a:chOff x="0" y="0"/>
            <a:chExt cx="4371517" cy="262170"/>
          </a:xfrm>
        </p:grpSpPr>
        <p:sp>
          <p:nvSpPr>
            <p:cNvPr name="Freeform 3" id="3"/>
            <p:cNvSpPr/>
            <p:nvPr/>
          </p:nvSpPr>
          <p:spPr>
            <a:xfrm flipH="false" flipV="false" rot="0">
              <a:off x="0" y="0"/>
              <a:ext cx="4371517" cy="262170"/>
            </a:xfrm>
            <a:custGeom>
              <a:avLst/>
              <a:gdLst/>
              <a:ahLst/>
              <a:cxnLst/>
              <a:rect r="r" b="b" t="t" l="l"/>
              <a:pathLst>
                <a:path h="262170" w="4371517">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4371517" cy="30027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171305" y="879197"/>
            <a:ext cx="528429" cy="528429"/>
          </a:xfrm>
          <a:custGeom>
            <a:avLst/>
            <a:gdLst/>
            <a:ahLst/>
            <a:cxnLst/>
            <a:rect r="r" b="b" t="t" l="l"/>
            <a:pathLst>
              <a:path h="528429" w="528429">
                <a:moveTo>
                  <a:pt x="0" y="0"/>
                </a:moveTo>
                <a:lnTo>
                  <a:pt x="528429" y="0"/>
                </a:lnTo>
                <a:lnTo>
                  <a:pt x="528429" y="528429"/>
                </a:lnTo>
                <a:lnTo>
                  <a:pt x="0" y="5284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928665" y="3213525"/>
            <a:ext cx="11411477" cy="2203560"/>
          </a:xfrm>
          <a:prstGeom prst="rect">
            <a:avLst/>
          </a:prstGeom>
        </p:spPr>
        <p:txBody>
          <a:bodyPr anchor="t" rtlCol="false" tIns="0" lIns="0" bIns="0" rIns="0">
            <a:spAutoFit/>
          </a:bodyPr>
          <a:lstStyle/>
          <a:p>
            <a:pPr algn="l">
              <a:lnSpc>
                <a:spcPts val="15959"/>
              </a:lnSpc>
            </a:pPr>
            <a:r>
              <a:rPr lang="en-US" sz="14508" b="true">
                <a:solidFill>
                  <a:srgbClr val="FBF9F1"/>
                </a:solidFill>
                <a:latin typeface="Poppins Bold"/>
                <a:ea typeface="Poppins Bold"/>
                <a:cs typeface="Poppins Bold"/>
                <a:sym typeface="Poppins Bold"/>
              </a:rPr>
              <a:t>THANK YOU</a:t>
            </a:r>
            <a:r>
              <a:rPr lang="en-US" sz="14508" b="true">
                <a:solidFill>
                  <a:srgbClr val="FBF9F1"/>
                </a:solidFill>
                <a:latin typeface="Poppins Bold"/>
                <a:ea typeface="Poppins Bold"/>
                <a:cs typeface="Poppins Bold"/>
                <a:sym typeface="Poppins Bold"/>
              </a:rPr>
              <a:t> </a:t>
            </a:r>
          </a:p>
        </p:txBody>
      </p:sp>
      <p:sp>
        <p:nvSpPr>
          <p:cNvPr name="TextBox 7" id="7"/>
          <p:cNvSpPr txBox="true"/>
          <p:nvPr/>
        </p:nvSpPr>
        <p:spPr>
          <a:xfrm rot="0">
            <a:off x="1896669" y="882426"/>
            <a:ext cx="4535372" cy="464820"/>
          </a:xfrm>
          <a:prstGeom prst="rect">
            <a:avLst/>
          </a:prstGeom>
        </p:spPr>
        <p:txBody>
          <a:bodyPr anchor="t" rtlCol="false" tIns="0" lIns="0" bIns="0" rIns="0">
            <a:spAutoFit/>
          </a:bodyPr>
          <a:lstStyle/>
          <a:p>
            <a:pPr algn="l">
              <a:lnSpc>
                <a:spcPts val="3779"/>
              </a:lnSpc>
              <a:spcBef>
                <a:spcPct val="0"/>
              </a:spcBef>
            </a:pPr>
            <a:r>
              <a:rPr lang="en-US" sz="2700">
                <a:solidFill>
                  <a:srgbClr val="E5E1DA"/>
                </a:solidFill>
                <a:latin typeface="Lato"/>
                <a:ea typeface="Lato"/>
                <a:cs typeface="Lato"/>
                <a:sym typeface="Lato"/>
              </a:rPr>
              <a:t>Flutter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1542318">
            <a:off x="12037037" y="-954371"/>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grpSp>
        <p:nvGrpSpPr>
          <p:cNvPr name="Group 3" id="3"/>
          <p:cNvGrpSpPr/>
          <p:nvPr/>
        </p:nvGrpSpPr>
        <p:grpSpPr>
          <a:xfrm rot="0">
            <a:off x="725985" y="3328464"/>
            <a:ext cx="15148103" cy="6232551"/>
            <a:chOff x="0" y="0"/>
            <a:chExt cx="3989624" cy="1641495"/>
          </a:xfrm>
        </p:grpSpPr>
        <p:sp>
          <p:nvSpPr>
            <p:cNvPr name="Freeform 4" id="4"/>
            <p:cNvSpPr/>
            <p:nvPr/>
          </p:nvSpPr>
          <p:spPr>
            <a:xfrm flipH="false" flipV="false" rot="0">
              <a:off x="0" y="0"/>
              <a:ext cx="3989624" cy="1641495"/>
            </a:xfrm>
            <a:custGeom>
              <a:avLst/>
              <a:gdLst/>
              <a:ahLst/>
              <a:cxnLst/>
              <a:rect r="r" b="b" t="t" l="l"/>
              <a:pathLst>
                <a:path h="1641495" w="3989624">
                  <a:moveTo>
                    <a:pt x="10222" y="0"/>
                  </a:moveTo>
                  <a:lnTo>
                    <a:pt x="3979402" y="0"/>
                  </a:lnTo>
                  <a:cubicBezTo>
                    <a:pt x="3982113" y="0"/>
                    <a:pt x="3984713" y="1077"/>
                    <a:pt x="3986630" y="2994"/>
                  </a:cubicBezTo>
                  <a:cubicBezTo>
                    <a:pt x="3988546" y="4911"/>
                    <a:pt x="3989624" y="7511"/>
                    <a:pt x="3989624" y="10222"/>
                  </a:cubicBezTo>
                  <a:lnTo>
                    <a:pt x="3989624" y="1631273"/>
                  </a:lnTo>
                  <a:cubicBezTo>
                    <a:pt x="3989624" y="1633984"/>
                    <a:pt x="3988546" y="1636584"/>
                    <a:pt x="3986630" y="1638501"/>
                  </a:cubicBezTo>
                  <a:cubicBezTo>
                    <a:pt x="3984713" y="1640418"/>
                    <a:pt x="3982113" y="1641495"/>
                    <a:pt x="3979402" y="1641495"/>
                  </a:cubicBezTo>
                  <a:lnTo>
                    <a:pt x="10222" y="1641495"/>
                  </a:lnTo>
                  <a:cubicBezTo>
                    <a:pt x="7511" y="1641495"/>
                    <a:pt x="4911" y="1640418"/>
                    <a:pt x="2994" y="1638501"/>
                  </a:cubicBezTo>
                  <a:cubicBezTo>
                    <a:pt x="1077" y="1636584"/>
                    <a:pt x="0" y="1633984"/>
                    <a:pt x="0" y="1631273"/>
                  </a:cubicBezTo>
                  <a:lnTo>
                    <a:pt x="0" y="10222"/>
                  </a:lnTo>
                  <a:cubicBezTo>
                    <a:pt x="0" y="7511"/>
                    <a:pt x="1077" y="4911"/>
                    <a:pt x="2994" y="2994"/>
                  </a:cubicBezTo>
                  <a:cubicBezTo>
                    <a:pt x="4911" y="1077"/>
                    <a:pt x="7511" y="0"/>
                    <a:pt x="10222" y="0"/>
                  </a:cubicBezTo>
                  <a:close/>
                </a:path>
              </a:pathLst>
            </a:custGeom>
            <a:solidFill>
              <a:srgbClr val="000000"/>
            </a:solidFill>
            <a:ln w="38100" cap="sq">
              <a:solidFill>
                <a:srgbClr val="E5E1DA"/>
              </a:solidFill>
              <a:prstDash val="solid"/>
              <a:miter/>
            </a:ln>
          </p:spPr>
        </p:sp>
        <p:sp>
          <p:nvSpPr>
            <p:cNvPr name="TextBox 5" id="5"/>
            <p:cNvSpPr txBox="true"/>
            <p:nvPr/>
          </p:nvSpPr>
          <p:spPr>
            <a:xfrm>
              <a:off x="0" y="-38100"/>
              <a:ext cx="3989624" cy="167959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147874" y="7962921"/>
            <a:ext cx="5747719" cy="3384081"/>
          </a:xfrm>
          <a:custGeom>
            <a:avLst/>
            <a:gdLst/>
            <a:ahLst/>
            <a:cxnLst/>
            <a:rect r="r" b="b" t="t" l="l"/>
            <a:pathLst>
              <a:path h="3384081" w="5747719">
                <a:moveTo>
                  <a:pt x="0" y="0"/>
                </a:moveTo>
                <a:lnTo>
                  <a:pt x="5747719" y="0"/>
                </a:lnTo>
                <a:lnTo>
                  <a:pt x="5747719" y="3384080"/>
                </a:lnTo>
                <a:lnTo>
                  <a:pt x="0" y="3384080"/>
                </a:lnTo>
                <a:lnTo>
                  <a:pt x="0" y="0"/>
                </a:lnTo>
                <a:close/>
              </a:path>
            </a:pathLst>
          </a:custGeom>
          <a:blipFill>
            <a:blip r:embed="rId3"/>
            <a:stretch>
              <a:fillRect l="-18302" t="0" r="0" b="-143185"/>
            </a:stretch>
          </a:blipFill>
        </p:spPr>
      </p:sp>
      <p:sp>
        <p:nvSpPr>
          <p:cNvPr name="Freeform 7" id="7"/>
          <p:cNvSpPr/>
          <p:nvPr/>
        </p:nvSpPr>
        <p:spPr>
          <a:xfrm flipH="false" flipV="false" rot="0">
            <a:off x="14977667" y="1839074"/>
            <a:ext cx="896420" cy="896420"/>
          </a:xfrm>
          <a:custGeom>
            <a:avLst/>
            <a:gdLst/>
            <a:ahLst/>
            <a:cxnLst/>
            <a:rect r="r" b="b" t="t" l="l"/>
            <a:pathLst>
              <a:path h="896420" w="896420">
                <a:moveTo>
                  <a:pt x="0" y="0"/>
                </a:moveTo>
                <a:lnTo>
                  <a:pt x="896421" y="0"/>
                </a:lnTo>
                <a:lnTo>
                  <a:pt x="896421"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725985" y="713019"/>
            <a:ext cx="7273915" cy="1050925"/>
          </a:xfrm>
          <a:prstGeom prst="rect">
            <a:avLst/>
          </a:prstGeom>
        </p:spPr>
        <p:txBody>
          <a:bodyPr anchor="t" rtlCol="false" tIns="0" lIns="0" bIns="0" rIns="0">
            <a:spAutoFit/>
          </a:bodyPr>
          <a:lstStyle/>
          <a:p>
            <a:pPr algn="l">
              <a:lnSpc>
                <a:spcPts val="7699"/>
              </a:lnSpc>
            </a:pPr>
            <a:r>
              <a:rPr lang="en-US" sz="6999" b="true">
                <a:solidFill>
                  <a:srgbClr val="FBF9F1"/>
                </a:solidFill>
                <a:latin typeface="Poppins Bold"/>
                <a:ea typeface="Poppins Bold"/>
                <a:cs typeface="Poppins Bold"/>
                <a:sym typeface="Poppins Bold"/>
              </a:rPr>
              <a:t>MATERI</a:t>
            </a:r>
          </a:p>
        </p:txBody>
      </p:sp>
      <p:sp>
        <p:nvSpPr>
          <p:cNvPr name="TextBox 9" id="9"/>
          <p:cNvSpPr txBox="true"/>
          <p:nvPr/>
        </p:nvSpPr>
        <p:spPr>
          <a:xfrm rot="0">
            <a:off x="2224052" y="3934895"/>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Pengenalan Dart</a:t>
            </a:r>
          </a:p>
        </p:txBody>
      </p:sp>
      <p:sp>
        <p:nvSpPr>
          <p:cNvPr name="TextBox 10" id="10"/>
          <p:cNvSpPr txBox="true"/>
          <p:nvPr/>
        </p:nvSpPr>
        <p:spPr>
          <a:xfrm rot="0">
            <a:off x="1525526" y="3934895"/>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1</a:t>
            </a:r>
          </a:p>
        </p:txBody>
      </p:sp>
      <p:sp>
        <p:nvSpPr>
          <p:cNvPr name="TextBox 11" id="11"/>
          <p:cNvSpPr txBox="true"/>
          <p:nvPr/>
        </p:nvSpPr>
        <p:spPr>
          <a:xfrm rot="0">
            <a:off x="2224052" y="6209789"/>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Pengenalan Flutter</a:t>
            </a:r>
          </a:p>
        </p:txBody>
      </p:sp>
      <p:sp>
        <p:nvSpPr>
          <p:cNvPr name="TextBox 12" id="12"/>
          <p:cNvSpPr txBox="true"/>
          <p:nvPr/>
        </p:nvSpPr>
        <p:spPr>
          <a:xfrm rot="0">
            <a:off x="1525526" y="5073670"/>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2</a:t>
            </a:r>
          </a:p>
        </p:txBody>
      </p:sp>
      <p:sp>
        <p:nvSpPr>
          <p:cNvPr name="TextBox 13" id="13"/>
          <p:cNvSpPr txBox="true"/>
          <p:nvPr/>
        </p:nvSpPr>
        <p:spPr>
          <a:xfrm rot="0">
            <a:off x="2214298" y="5073670"/>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Aplikasi Native dan Aplikasi Hybrid</a:t>
            </a:r>
          </a:p>
        </p:txBody>
      </p:sp>
      <p:sp>
        <p:nvSpPr>
          <p:cNvPr name="TextBox 14" id="14"/>
          <p:cNvSpPr txBox="true"/>
          <p:nvPr/>
        </p:nvSpPr>
        <p:spPr>
          <a:xfrm rot="0">
            <a:off x="1525526" y="6210320"/>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3</a:t>
            </a:r>
          </a:p>
        </p:txBody>
      </p:sp>
      <p:sp>
        <p:nvSpPr>
          <p:cNvPr name="TextBox 15" id="15"/>
          <p:cNvSpPr txBox="true"/>
          <p:nvPr/>
        </p:nvSpPr>
        <p:spPr>
          <a:xfrm rot="0">
            <a:off x="9144000" y="3934895"/>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Menjalankan Program Dart</a:t>
            </a:r>
          </a:p>
        </p:txBody>
      </p:sp>
      <p:sp>
        <p:nvSpPr>
          <p:cNvPr name="TextBox 16" id="16"/>
          <p:cNvSpPr txBox="true"/>
          <p:nvPr/>
        </p:nvSpPr>
        <p:spPr>
          <a:xfrm rot="0">
            <a:off x="8479121" y="3934895"/>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4</a:t>
            </a:r>
          </a:p>
        </p:txBody>
      </p:sp>
      <p:sp>
        <p:nvSpPr>
          <p:cNvPr name="TextBox 17" id="17"/>
          <p:cNvSpPr txBox="true"/>
          <p:nvPr/>
        </p:nvSpPr>
        <p:spPr>
          <a:xfrm rot="0">
            <a:off x="9171329" y="5095875"/>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Variabel dan Tipe Data</a:t>
            </a:r>
          </a:p>
        </p:txBody>
      </p:sp>
      <p:sp>
        <p:nvSpPr>
          <p:cNvPr name="TextBox 18" id="18"/>
          <p:cNvSpPr txBox="true"/>
          <p:nvPr/>
        </p:nvSpPr>
        <p:spPr>
          <a:xfrm rot="0">
            <a:off x="8479121" y="5073670"/>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5</a:t>
            </a:r>
          </a:p>
        </p:txBody>
      </p:sp>
      <p:sp>
        <p:nvSpPr>
          <p:cNvPr name="TextBox 19" id="19"/>
          <p:cNvSpPr txBox="true"/>
          <p:nvPr/>
        </p:nvSpPr>
        <p:spPr>
          <a:xfrm rot="0">
            <a:off x="8479121" y="6209789"/>
            <a:ext cx="444559" cy="422275"/>
          </a:xfrm>
          <a:prstGeom prst="rect">
            <a:avLst/>
          </a:prstGeom>
        </p:spPr>
        <p:txBody>
          <a:bodyPr anchor="t" rtlCol="false" tIns="0" lIns="0" bIns="0" rIns="0">
            <a:spAutoFit/>
          </a:bodyPr>
          <a:lstStyle/>
          <a:p>
            <a:pPr algn="r">
              <a:lnSpc>
                <a:spcPts val="3499"/>
              </a:lnSpc>
              <a:spcBef>
                <a:spcPct val="0"/>
              </a:spcBef>
            </a:pPr>
            <a:r>
              <a:rPr lang="en-US" b="true" sz="2499">
                <a:solidFill>
                  <a:srgbClr val="FFD944"/>
                </a:solidFill>
                <a:latin typeface="Lato Bold"/>
                <a:ea typeface="Lato Bold"/>
                <a:cs typeface="Lato Bold"/>
                <a:sym typeface="Lato Bold"/>
              </a:rPr>
              <a:t>6</a:t>
            </a:r>
          </a:p>
        </p:txBody>
      </p:sp>
      <p:sp>
        <p:nvSpPr>
          <p:cNvPr name="TextBox 20" id="20"/>
          <p:cNvSpPr txBox="true"/>
          <p:nvPr/>
        </p:nvSpPr>
        <p:spPr>
          <a:xfrm rot="0">
            <a:off x="9536023" y="6209789"/>
            <a:ext cx="5441644" cy="4222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Gerbang Logika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383875" y="0"/>
            <a:ext cx="6904125" cy="10287000"/>
            <a:chOff x="0" y="0"/>
            <a:chExt cx="950116" cy="1415652"/>
          </a:xfrm>
        </p:grpSpPr>
        <p:sp>
          <p:nvSpPr>
            <p:cNvPr name="Freeform 3" id="3"/>
            <p:cNvSpPr/>
            <p:nvPr/>
          </p:nvSpPr>
          <p:spPr>
            <a:xfrm flipH="false" flipV="false" rot="0">
              <a:off x="0" y="0"/>
              <a:ext cx="950116" cy="1415652"/>
            </a:xfrm>
            <a:custGeom>
              <a:avLst/>
              <a:gdLst/>
              <a:ahLst/>
              <a:cxnLst/>
              <a:rect r="r" b="b" t="t" l="l"/>
              <a:pathLst>
                <a:path h="1415652" w="950116">
                  <a:moveTo>
                    <a:pt x="0" y="0"/>
                  </a:moveTo>
                  <a:lnTo>
                    <a:pt x="950116" y="0"/>
                  </a:lnTo>
                  <a:lnTo>
                    <a:pt x="950116" y="1415652"/>
                  </a:lnTo>
                  <a:lnTo>
                    <a:pt x="0" y="1415652"/>
                  </a:lnTo>
                  <a:close/>
                </a:path>
              </a:pathLst>
            </a:custGeom>
            <a:blipFill>
              <a:blip r:embed="rId2"/>
              <a:stretch>
                <a:fillRect l="0" t="-9244" r="-8446" b="0"/>
              </a:stretch>
            </a:blipFill>
            <a:ln cap="sq">
              <a:noFill/>
              <a:prstDash val="solid"/>
              <a:miter/>
            </a:ln>
          </p:spPr>
        </p:sp>
      </p:grpSp>
      <p:grpSp>
        <p:nvGrpSpPr>
          <p:cNvPr name="Group 4" id="4"/>
          <p:cNvGrpSpPr/>
          <p:nvPr/>
        </p:nvGrpSpPr>
        <p:grpSpPr>
          <a:xfrm rot="0">
            <a:off x="1028700" y="1482999"/>
            <a:ext cx="12577332" cy="8137251"/>
            <a:chOff x="0" y="0"/>
            <a:chExt cx="3312548" cy="2143144"/>
          </a:xfrm>
        </p:grpSpPr>
        <p:sp>
          <p:nvSpPr>
            <p:cNvPr name="Freeform 5" id="5"/>
            <p:cNvSpPr/>
            <p:nvPr/>
          </p:nvSpPr>
          <p:spPr>
            <a:xfrm flipH="false" flipV="false" rot="0">
              <a:off x="0" y="0"/>
              <a:ext cx="3312549" cy="2143144"/>
            </a:xfrm>
            <a:custGeom>
              <a:avLst/>
              <a:gdLst/>
              <a:ahLst/>
              <a:cxnLst/>
              <a:rect r="r" b="b" t="t" l="l"/>
              <a:pathLst>
                <a:path h="2143144" w="3312549">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sp>
        <p:sp>
          <p:nvSpPr>
            <p:cNvPr name="TextBox 6" id="6"/>
            <p:cNvSpPr txBox="true"/>
            <p:nvPr/>
          </p:nvSpPr>
          <p:spPr>
            <a:xfrm>
              <a:off x="0" y="-38100"/>
              <a:ext cx="3312548" cy="2181244"/>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true" flipV="false" rot="6626729">
            <a:off x="-8130685" y="1817905"/>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3"/>
            <a:stretch>
              <a:fillRect l="0" t="0" r="0" b="0"/>
            </a:stretch>
          </a:blipFill>
        </p:spPr>
      </p:sp>
      <p:sp>
        <p:nvSpPr>
          <p:cNvPr name="Freeform 8" id="8"/>
          <p:cNvSpPr/>
          <p:nvPr/>
        </p:nvSpPr>
        <p:spPr>
          <a:xfrm flipH="false" flipV="false" rot="0">
            <a:off x="10212631" y="378290"/>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2220376" y="3550105"/>
            <a:ext cx="11208557" cy="2082165"/>
          </a:xfrm>
          <a:prstGeom prst="rect">
            <a:avLst/>
          </a:prstGeom>
        </p:spPr>
        <p:txBody>
          <a:bodyPr anchor="t" rtlCol="false" tIns="0" lIns="0" bIns="0" rIns="0">
            <a:spAutoFit/>
          </a:bodyPr>
          <a:lstStyle/>
          <a:p>
            <a:pPr algn="l">
              <a:lnSpc>
                <a:spcPts val="3360"/>
              </a:lnSpc>
            </a:pPr>
            <a:r>
              <a:rPr lang="en-US" sz="2400">
                <a:solidFill>
                  <a:srgbClr val="E5E1DA"/>
                </a:solidFill>
                <a:latin typeface="Lato"/>
                <a:ea typeface="Lato"/>
                <a:cs typeface="Lato"/>
                <a:sym typeface="Lato"/>
              </a:rPr>
              <a:t>Dart adalah bahasa pemrograman yang dikembangkan oleh Google. Dart dirancang untuk membuat pengembangan aplikasi lebih mudah, terutama untuk aplikasi web dan mobile. Dart dapat digunakan untuk membuat aplikasi mobile dengan menggunakan Flutter, sebuah framework UI yang juga dikembangkan oleh Google.</a:t>
            </a:r>
          </a:p>
          <a:p>
            <a:pPr algn="l">
              <a:lnSpc>
                <a:spcPts val="3360"/>
              </a:lnSpc>
              <a:spcBef>
                <a:spcPct val="0"/>
              </a:spcBef>
            </a:pPr>
          </a:p>
        </p:txBody>
      </p:sp>
      <p:sp>
        <p:nvSpPr>
          <p:cNvPr name="TextBox 10" id="10"/>
          <p:cNvSpPr txBox="true"/>
          <p:nvPr/>
        </p:nvSpPr>
        <p:spPr>
          <a:xfrm rot="0">
            <a:off x="2339023" y="2285225"/>
            <a:ext cx="8043479" cy="987425"/>
          </a:xfrm>
          <a:prstGeom prst="rect">
            <a:avLst/>
          </a:prstGeom>
        </p:spPr>
        <p:txBody>
          <a:bodyPr anchor="t" rtlCol="false" tIns="0" lIns="0" bIns="0" rIns="0">
            <a:spAutoFit/>
          </a:bodyPr>
          <a:lstStyle/>
          <a:p>
            <a:pPr algn="l">
              <a:lnSpc>
                <a:spcPts val="7150"/>
              </a:lnSpc>
            </a:pPr>
            <a:r>
              <a:rPr lang="en-US" sz="6500" b="true">
                <a:solidFill>
                  <a:srgbClr val="FBF9F1"/>
                </a:solidFill>
                <a:latin typeface="Poppins Bold"/>
                <a:ea typeface="Poppins Bold"/>
                <a:cs typeface="Poppins Bold"/>
                <a:sym typeface="Poppins Bold"/>
              </a:rPr>
              <a:t>PENGENALAN DART</a:t>
            </a:r>
          </a:p>
        </p:txBody>
      </p:sp>
      <p:sp>
        <p:nvSpPr>
          <p:cNvPr name="TextBox 11" id="11"/>
          <p:cNvSpPr txBox="true"/>
          <p:nvPr/>
        </p:nvSpPr>
        <p:spPr>
          <a:xfrm rot="0">
            <a:off x="1979011" y="5475424"/>
            <a:ext cx="11449922" cy="4399437"/>
          </a:xfrm>
          <a:prstGeom prst="rect">
            <a:avLst/>
          </a:prstGeom>
        </p:spPr>
        <p:txBody>
          <a:bodyPr anchor="t" rtlCol="false" tIns="0" lIns="0" bIns="0" rIns="0">
            <a:spAutoFit/>
          </a:bodyPr>
          <a:lstStyle/>
          <a:p>
            <a:pPr algn="l" marL="495235" indent="-247617" lvl="1">
              <a:lnSpc>
                <a:spcPts val="3211"/>
              </a:lnSpc>
              <a:buFont typeface="Arial"/>
              <a:buChar char="•"/>
            </a:pPr>
            <a:r>
              <a:rPr lang="en-US" sz="2293">
                <a:solidFill>
                  <a:srgbClr val="E5E1DA"/>
                </a:solidFill>
                <a:latin typeface="Lato"/>
                <a:ea typeface="Lato"/>
                <a:cs typeface="Lato"/>
                <a:sym typeface="Lato"/>
              </a:rPr>
              <a:t>Mudah Dipahami: Dart memiliki sintaks yang mirip dengan banyak bahasa pemrograman populer, seperti Java, C#, dan JavaScript, sehingga memudahkan pengembang yang sudah terbiasa dengan bahasa-bahasa tersebut.</a:t>
            </a:r>
          </a:p>
          <a:p>
            <a:pPr algn="l">
              <a:lnSpc>
                <a:spcPts val="3211"/>
              </a:lnSpc>
            </a:pPr>
          </a:p>
          <a:p>
            <a:pPr algn="l" marL="495235" indent="-247617" lvl="1">
              <a:lnSpc>
                <a:spcPts val="3211"/>
              </a:lnSpc>
              <a:buFont typeface="Arial"/>
              <a:buChar char="•"/>
            </a:pPr>
            <a:r>
              <a:rPr lang="en-US" sz="2293">
                <a:solidFill>
                  <a:srgbClr val="E5E1DA"/>
                </a:solidFill>
                <a:latin typeface="Lato"/>
                <a:ea typeface="Lato"/>
                <a:cs typeface="Lato"/>
                <a:sym typeface="Lato"/>
              </a:rPr>
              <a:t>Efisien untuk Pengembangan Aplikasi Mobile: Dart digunakan bersama dengan Flutter untuk mengembangkan aplikasi mobile cross-platform dengan antarmuka pengguna yang konsisten.</a:t>
            </a:r>
          </a:p>
          <a:p>
            <a:pPr algn="l">
              <a:lnSpc>
                <a:spcPts val="3211"/>
              </a:lnSpc>
            </a:pPr>
          </a:p>
          <a:p>
            <a:pPr algn="l" marL="495235" indent="-247617" lvl="1">
              <a:lnSpc>
                <a:spcPts val="3211"/>
              </a:lnSpc>
              <a:spcBef>
                <a:spcPct val="0"/>
              </a:spcBef>
              <a:buFont typeface="Arial"/>
              <a:buChar char="•"/>
            </a:pPr>
            <a:r>
              <a:rPr lang="en-US" sz="2293">
                <a:solidFill>
                  <a:srgbClr val="E5E1DA"/>
                </a:solidFill>
                <a:latin typeface="Lato"/>
                <a:ea typeface="Lato"/>
                <a:cs typeface="Lato"/>
                <a:sym typeface="Lato"/>
              </a:rPr>
              <a:t>Performa Tinggi: Dart dikompilasi menjadi kode mesin, memberikan performa yang baik untuk aplikasi-aplikasi yang membutuhkan kinerja tinggi.</a:t>
            </a:r>
          </a:p>
          <a:p>
            <a:pPr algn="l">
              <a:lnSpc>
                <a:spcPts val="3211"/>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5400000">
            <a:off x="4438636" y="4802688"/>
            <a:ext cx="8729104" cy="681625"/>
            <a:chOff x="0" y="0"/>
            <a:chExt cx="2299023" cy="179523"/>
          </a:xfrm>
        </p:grpSpPr>
        <p:sp>
          <p:nvSpPr>
            <p:cNvPr name="Freeform 3" id="3"/>
            <p:cNvSpPr/>
            <p:nvPr/>
          </p:nvSpPr>
          <p:spPr>
            <a:xfrm flipH="false" flipV="false" rot="0">
              <a:off x="0" y="0"/>
              <a:ext cx="2299023" cy="179523"/>
            </a:xfrm>
            <a:custGeom>
              <a:avLst/>
              <a:gdLst/>
              <a:ahLst/>
              <a:cxnLst/>
              <a:rect r="r" b="b" t="t" l="l"/>
              <a:pathLst>
                <a:path h="179523" w="2299023">
                  <a:moveTo>
                    <a:pt x="56762" y="0"/>
                  </a:moveTo>
                  <a:lnTo>
                    <a:pt x="2242261" y="0"/>
                  </a:lnTo>
                  <a:cubicBezTo>
                    <a:pt x="2257315" y="0"/>
                    <a:pt x="2271753" y="5980"/>
                    <a:pt x="2282398" y="16625"/>
                  </a:cubicBezTo>
                  <a:cubicBezTo>
                    <a:pt x="2293043" y="27270"/>
                    <a:pt x="2299023" y="41708"/>
                    <a:pt x="2299023" y="56762"/>
                  </a:cubicBezTo>
                  <a:lnTo>
                    <a:pt x="2299023" y="122760"/>
                  </a:lnTo>
                  <a:cubicBezTo>
                    <a:pt x="2299023" y="137815"/>
                    <a:pt x="2293043" y="152252"/>
                    <a:pt x="2282398" y="162897"/>
                  </a:cubicBezTo>
                  <a:cubicBezTo>
                    <a:pt x="2271753" y="173542"/>
                    <a:pt x="2257315" y="179523"/>
                    <a:pt x="2242261" y="179523"/>
                  </a:cubicBezTo>
                  <a:lnTo>
                    <a:pt x="56762" y="179523"/>
                  </a:lnTo>
                  <a:cubicBezTo>
                    <a:pt x="41708" y="179523"/>
                    <a:pt x="27270" y="173542"/>
                    <a:pt x="16625" y="162897"/>
                  </a:cubicBezTo>
                  <a:cubicBezTo>
                    <a:pt x="5980" y="152252"/>
                    <a:pt x="0" y="137815"/>
                    <a:pt x="0" y="122760"/>
                  </a:cubicBezTo>
                  <a:lnTo>
                    <a:pt x="0" y="56762"/>
                  </a:lnTo>
                  <a:cubicBezTo>
                    <a:pt x="0" y="41708"/>
                    <a:pt x="5980" y="27270"/>
                    <a:pt x="16625" y="16625"/>
                  </a:cubicBezTo>
                  <a:cubicBezTo>
                    <a:pt x="27270" y="5980"/>
                    <a:pt x="41708" y="0"/>
                    <a:pt x="5676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2299023" cy="21762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8574588" y="926782"/>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6" id="6"/>
          <p:cNvSpPr/>
          <p:nvPr/>
        </p:nvSpPr>
        <p:spPr>
          <a:xfrm flipH="false" flipV="false" rot="0">
            <a:off x="8574588" y="4010041"/>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7" id="7"/>
          <p:cNvSpPr/>
          <p:nvPr/>
        </p:nvSpPr>
        <p:spPr>
          <a:xfrm flipH="false" flipV="false" rot="0">
            <a:off x="8574588" y="7505560"/>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8" id="8"/>
          <p:cNvSpPr/>
          <p:nvPr/>
        </p:nvSpPr>
        <p:spPr>
          <a:xfrm flipH="false" flipV="false" rot="0">
            <a:off x="1028700" y="8361880"/>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10435729">
            <a:off x="-696093" y="-3780464"/>
            <a:ext cx="7951775" cy="8527373"/>
          </a:xfrm>
          <a:custGeom>
            <a:avLst/>
            <a:gdLst/>
            <a:ahLst/>
            <a:cxnLst/>
            <a:rect r="r" b="b" t="t" l="l"/>
            <a:pathLst>
              <a:path h="8527373" w="7951775">
                <a:moveTo>
                  <a:pt x="0" y="0"/>
                </a:moveTo>
                <a:lnTo>
                  <a:pt x="7951775" y="0"/>
                </a:lnTo>
                <a:lnTo>
                  <a:pt x="7951775" y="8527373"/>
                </a:lnTo>
                <a:lnTo>
                  <a:pt x="0" y="8527373"/>
                </a:lnTo>
                <a:lnTo>
                  <a:pt x="0" y="0"/>
                </a:lnTo>
                <a:close/>
              </a:path>
            </a:pathLst>
          </a:custGeom>
          <a:blipFill>
            <a:blip r:embed="rId5"/>
            <a:stretch>
              <a:fillRect l="0" t="0" r="0" b="0"/>
            </a:stretch>
          </a:blipFill>
        </p:spPr>
      </p:sp>
      <p:sp>
        <p:nvSpPr>
          <p:cNvPr name="TextBox 10" id="10"/>
          <p:cNvSpPr txBox="true"/>
          <p:nvPr/>
        </p:nvSpPr>
        <p:spPr>
          <a:xfrm rot="0">
            <a:off x="9798106" y="869632"/>
            <a:ext cx="51996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Aplikasi Native</a:t>
            </a:r>
          </a:p>
        </p:txBody>
      </p:sp>
      <p:sp>
        <p:nvSpPr>
          <p:cNvPr name="TextBox 11" id="11"/>
          <p:cNvSpPr txBox="true"/>
          <p:nvPr/>
        </p:nvSpPr>
        <p:spPr>
          <a:xfrm rot="0">
            <a:off x="9798106" y="1631944"/>
            <a:ext cx="7461194" cy="1108710"/>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sebuah aplikasi mobile yang dikembangkan khusus hanya untuk sebuah sistem operasi mobile (contohnya seperti swift untuk iOS dan Java untuk android). </a:t>
            </a:r>
          </a:p>
        </p:txBody>
      </p:sp>
      <p:sp>
        <p:nvSpPr>
          <p:cNvPr name="TextBox 12" id="12"/>
          <p:cNvSpPr txBox="true"/>
          <p:nvPr/>
        </p:nvSpPr>
        <p:spPr>
          <a:xfrm rot="0">
            <a:off x="0" y="5365890"/>
            <a:ext cx="8079495" cy="2600325"/>
          </a:xfrm>
          <a:prstGeom prst="rect">
            <a:avLst/>
          </a:prstGeom>
        </p:spPr>
        <p:txBody>
          <a:bodyPr anchor="t" rtlCol="false" tIns="0" lIns="0" bIns="0" rIns="0">
            <a:spAutoFit/>
          </a:bodyPr>
          <a:lstStyle/>
          <a:p>
            <a:pPr algn="ctr">
              <a:lnSpc>
                <a:spcPts val="6600"/>
              </a:lnSpc>
            </a:pPr>
            <a:r>
              <a:rPr lang="en-US" b="true" sz="6000">
                <a:solidFill>
                  <a:srgbClr val="FBF9F1"/>
                </a:solidFill>
                <a:latin typeface="Poppins Bold"/>
                <a:ea typeface="Poppins Bold"/>
                <a:cs typeface="Poppins Bold"/>
                <a:sym typeface="Poppins Bold"/>
              </a:rPr>
              <a:t>APLIKASI NATIVE DAN </a:t>
            </a:r>
          </a:p>
          <a:p>
            <a:pPr algn="ctr">
              <a:lnSpc>
                <a:spcPts val="6600"/>
              </a:lnSpc>
            </a:pPr>
            <a:r>
              <a:rPr lang="en-US" b="true" sz="6000">
                <a:solidFill>
                  <a:srgbClr val="FBF9F1"/>
                </a:solidFill>
                <a:latin typeface="Poppins Bold"/>
                <a:ea typeface="Poppins Bold"/>
                <a:cs typeface="Poppins Bold"/>
                <a:sym typeface="Poppins Bold"/>
              </a:rPr>
              <a:t>APLIKASI HYBRID</a:t>
            </a:r>
          </a:p>
        </p:txBody>
      </p:sp>
      <p:sp>
        <p:nvSpPr>
          <p:cNvPr name="TextBox 13" id="13"/>
          <p:cNvSpPr txBox="true"/>
          <p:nvPr/>
        </p:nvSpPr>
        <p:spPr>
          <a:xfrm rot="0">
            <a:off x="9798106" y="3995893"/>
            <a:ext cx="51996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Aplikasi Hybird</a:t>
            </a:r>
          </a:p>
        </p:txBody>
      </p:sp>
      <p:sp>
        <p:nvSpPr>
          <p:cNvPr name="TextBox 14" id="14"/>
          <p:cNvSpPr txBox="true"/>
          <p:nvPr/>
        </p:nvSpPr>
        <p:spPr>
          <a:xfrm rot="0">
            <a:off x="9798106" y="4755988"/>
            <a:ext cx="7461194" cy="1480185"/>
          </a:xfrm>
          <a:prstGeom prst="rect">
            <a:avLst/>
          </a:prstGeom>
        </p:spPr>
        <p:txBody>
          <a:bodyPr anchor="t" rtlCol="false" tIns="0" lIns="0" bIns="0" rIns="0">
            <a:spAutoFit/>
          </a:bodyPr>
          <a:lstStyle/>
          <a:p>
            <a:pPr algn="l">
              <a:lnSpc>
                <a:spcPts val="2940"/>
              </a:lnSpc>
              <a:spcBef>
                <a:spcPct val="0"/>
              </a:spcBef>
            </a:pPr>
            <a:r>
              <a:rPr lang="en-US" sz="2100">
                <a:solidFill>
                  <a:srgbClr val="E5E1DA"/>
                </a:solidFill>
                <a:latin typeface="Lato"/>
                <a:ea typeface="Lato"/>
                <a:cs typeface="Lato"/>
                <a:sym typeface="Lato"/>
              </a:rPr>
              <a:t>jenis aplikasi yang memiliki elemen dari aplikasi asli, yaitu yang dikembangkan untuk platform (</a:t>
            </a:r>
            <a:r>
              <a:rPr lang="en-US" sz="2100" u="sng">
                <a:solidFill>
                  <a:srgbClr val="E5E1DA"/>
                </a:solidFill>
                <a:latin typeface="Lato"/>
                <a:ea typeface="Lato"/>
                <a:cs typeface="Lato"/>
                <a:sym typeface="Lato"/>
                <a:hlinkClick r:id="rId6" tooltip="https://rifqimulyawan.com/blog/pengertian-platform/"/>
              </a:rPr>
              <a:t>baca pengertian platform di sini</a:t>
            </a:r>
            <a:r>
              <a:rPr lang="en-US" sz="2100">
                <a:solidFill>
                  <a:srgbClr val="E5E1DA"/>
                </a:solidFill>
                <a:latin typeface="Lato"/>
                <a:ea typeface="Lato"/>
                <a:cs typeface="Lato"/>
                <a:sym typeface="Lato"/>
              </a:rPr>
              <a:t>) tertentu seperti iOS atau Android, dengan elemen dari aplikasi web.</a:t>
            </a:r>
          </a:p>
        </p:txBody>
      </p:sp>
      <p:sp>
        <p:nvSpPr>
          <p:cNvPr name="TextBox 15" id="15"/>
          <p:cNvSpPr txBox="true"/>
          <p:nvPr/>
        </p:nvSpPr>
        <p:spPr>
          <a:xfrm rot="0">
            <a:off x="9798106" y="7362685"/>
            <a:ext cx="5199649"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Kesimpulan</a:t>
            </a:r>
          </a:p>
        </p:txBody>
      </p:sp>
      <p:sp>
        <p:nvSpPr>
          <p:cNvPr name="TextBox 16" id="16"/>
          <p:cNvSpPr txBox="true"/>
          <p:nvPr/>
        </p:nvSpPr>
        <p:spPr>
          <a:xfrm rot="0">
            <a:off x="9798106" y="7795610"/>
            <a:ext cx="8489894" cy="2725355"/>
          </a:xfrm>
          <a:prstGeom prst="rect">
            <a:avLst/>
          </a:prstGeom>
        </p:spPr>
        <p:txBody>
          <a:bodyPr anchor="t" rtlCol="false" tIns="0" lIns="0" bIns="0" rIns="0">
            <a:spAutoFit/>
          </a:bodyPr>
          <a:lstStyle/>
          <a:p>
            <a:pPr algn="l">
              <a:lnSpc>
                <a:spcPts val="3083"/>
              </a:lnSpc>
            </a:pPr>
            <a:r>
              <a:rPr lang="en-US" sz="2202">
                <a:solidFill>
                  <a:srgbClr val="E5E1DA"/>
                </a:solidFill>
                <a:latin typeface="Lato"/>
                <a:ea typeface="Lato"/>
                <a:cs typeface="Lato"/>
                <a:sym typeface="Lato"/>
              </a:rPr>
              <a:t>aplikasi hybrid adalah kemampuannya untuk menulis kode aplikasi hanya sekali dan menggunakannya di semua perangkat seluler. Salah satu dari framework tersebut adalah Flutter. Inilah framework populer dan powerful buatan Google, Flutter hadir untuk mengembangkan aplikasi multi-platform yang dikompilasi secara native.</a:t>
            </a:r>
          </a:p>
          <a:p>
            <a:pPr algn="l">
              <a:lnSpc>
                <a:spcPts val="3083"/>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383875" y="0"/>
            <a:ext cx="6904125" cy="10287000"/>
            <a:chOff x="0" y="0"/>
            <a:chExt cx="950116" cy="1415652"/>
          </a:xfrm>
        </p:grpSpPr>
        <p:sp>
          <p:nvSpPr>
            <p:cNvPr name="Freeform 3" id="3"/>
            <p:cNvSpPr/>
            <p:nvPr/>
          </p:nvSpPr>
          <p:spPr>
            <a:xfrm flipH="false" flipV="false" rot="0">
              <a:off x="0" y="0"/>
              <a:ext cx="950116" cy="1415652"/>
            </a:xfrm>
            <a:custGeom>
              <a:avLst/>
              <a:gdLst/>
              <a:ahLst/>
              <a:cxnLst/>
              <a:rect r="r" b="b" t="t" l="l"/>
              <a:pathLst>
                <a:path h="1415652" w="950116">
                  <a:moveTo>
                    <a:pt x="0" y="0"/>
                  </a:moveTo>
                  <a:lnTo>
                    <a:pt x="950116" y="0"/>
                  </a:lnTo>
                  <a:lnTo>
                    <a:pt x="950116" y="1415652"/>
                  </a:lnTo>
                  <a:lnTo>
                    <a:pt x="0" y="1415652"/>
                  </a:lnTo>
                  <a:close/>
                </a:path>
              </a:pathLst>
            </a:custGeom>
            <a:blipFill>
              <a:blip r:embed="rId2"/>
              <a:stretch>
                <a:fillRect l="0" t="-9244" r="-8446" b="0"/>
              </a:stretch>
            </a:blipFill>
            <a:ln cap="sq">
              <a:noFill/>
              <a:prstDash val="solid"/>
              <a:miter/>
            </a:ln>
          </p:spPr>
        </p:sp>
      </p:grpSp>
      <p:grpSp>
        <p:nvGrpSpPr>
          <p:cNvPr name="Group 4" id="4"/>
          <p:cNvGrpSpPr/>
          <p:nvPr/>
        </p:nvGrpSpPr>
        <p:grpSpPr>
          <a:xfrm rot="0">
            <a:off x="1028700" y="1482999"/>
            <a:ext cx="12577332" cy="8137251"/>
            <a:chOff x="0" y="0"/>
            <a:chExt cx="3312548" cy="2143144"/>
          </a:xfrm>
        </p:grpSpPr>
        <p:sp>
          <p:nvSpPr>
            <p:cNvPr name="Freeform 5" id="5"/>
            <p:cNvSpPr/>
            <p:nvPr/>
          </p:nvSpPr>
          <p:spPr>
            <a:xfrm flipH="false" flipV="false" rot="0">
              <a:off x="0" y="0"/>
              <a:ext cx="3312549" cy="2143144"/>
            </a:xfrm>
            <a:custGeom>
              <a:avLst/>
              <a:gdLst/>
              <a:ahLst/>
              <a:cxnLst/>
              <a:rect r="r" b="b" t="t" l="l"/>
              <a:pathLst>
                <a:path h="2143144" w="3312549">
                  <a:moveTo>
                    <a:pt x="12311" y="0"/>
                  </a:moveTo>
                  <a:lnTo>
                    <a:pt x="3300238" y="0"/>
                  </a:lnTo>
                  <a:cubicBezTo>
                    <a:pt x="3307037" y="0"/>
                    <a:pt x="3312549" y="5512"/>
                    <a:pt x="3312549" y="12311"/>
                  </a:cubicBezTo>
                  <a:lnTo>
                    <a:pt x="3312549" y="2130834"/>
                  </a:lnTo>
                  <a:cubicBezTo>
                    <a:pt x="3312549" y="2134099"/>
                    <a:pt x="3311251" y="2137230"/>
                    <a:pt x="3308943" y="2139539"/>
                  </a:cubicBezTo>
                  <a:cubicBezTo>
                    <a:pt x="3306634" y="2141847"/>
                    <a:pt x="3303503" y="2143144"/>
                    <a:pt x="3300238" y="2143144"/>
                  </a:cubicBezTo>
                  <a:lnTo>
                    <a:pt x="12311" y="2143144"/>
                  </a:lnTo>
                  <a:cubicBezTo>
                    <a:pt x="9046" y="2143144"/>
                    <a:pt x="5915" y="2141847"/>
                    <a:pt x="3606" y="2139539"/>
                  </a:cubicBezTo>
                  <a:cubicBezTo>
                    <a:pt x="1297" y="2137230"/>
                    <a:pt x="0" y="2134099"/>
                    <a:pt x="0" y="2130834"/>
                  </a:cubicBezTo>
                  <a:lnTo>
                    <a:pt x="0" y="12311"/>
                  </a:lnTo>
                  <a:cubicBezTo>
                    <a:pt x="0" y="9046"/>
                    <a:pt x="1297" y="5915"/>
                    <a:pt x="3606" y="3606"/>
                  </a:cubicBezTo>
                  <a:cubicBezTo>
                    <a:pt x="5915" y="1297"/>
                    <a:pt x="9046" y="0"/>
                    <a:pt x="12311" y="0"/>
                  </a:cubicBezTo>
                  <a:close/>
                </a:path>
              </a:pathLst>
            </a:custGeom>
            <a:solidFill>
              <a:srgbClr val="000000"/>
            </a:solidFill>
            <a:ln w="38100" cap="sq">
              <a:solidFill>
                <a:srgbClr val="E5E1DA"/>
              </a:solidFill>
              <a:prstDash val="solid"/>
              <a:miter/>
            </a:ln>
          </p:spPr>
        </p:sp>
        <p:sp>
          <p:nvSpPr>
            <p:cNvPr name="TextBox 6" id="6"/>
            <p:cNvSpPr txBox="true"/>
            <p:nvPr/>
          </p:nvSpPr>
          <p:spPr>
            <a:xfrm>
              <a:off x="0" y="-38100"/>
              <a:ext cx="3312548" cy="2181244"/>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true" flipV="false" rot="6626729">
            <a:off x="-8130685" y="1817905"/>
            <a:ext cx="12221289" cy="8822969"/>
          </a:xfrm>
          <a:custGeom>
            <a:avLst/>
            <a:gdLst/>
            <a:ahLst/>
            <a:cxnLst/>
            <a:rect r="r" b="b" t="t" l="l"/>
            <a:pathLst>
              <a:path h="8822969" w="12221289">
                <a:moveTo>
                  <a:pt x="12221289" y="0"/>
                </a:moveTo>
                <a:lnTo>
                  <a:pt x="0" y="0"/>
                </a:lnTo>
                <a:lnTo>
                  <a:pt x="0" y="8822968"/>
                </a:lnTo>
                <a:lnTo>
                  <a:pt x="12221289" y="8822968"/>
                </a:lnTo>
                <a:lnTo>
                  <a:pt x="12221289" y="0"/>
                </a:lnTo>
                <a:close/>
              </a:path>
            </a:pathLst>
          </a:custGeom>
          <a:blipFill>
            <a:blip r:embed="rId3"/>
            <a:stretch>
              <a:fillRect l="0" t="0" r="0" b="0"/>
            </a:stretch>
          </a:blipFill>
        </p:spPr>
      </p:sp>
      <p:sp>
        <p:nvSpPr>
          <p:cNvPr name="Freeform 8" id="8"/>
          <p:cNvSpPr/>
          <p:nvPr/>
        </p:nvSpPr>
        <p:spPr>
          <a:xfrm flipH="false" flipV="false" rot="0">
            <a:off x="10212631" y="378290"/>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2339023" y="3514767"/>
            <a:ext cx="11208557" cy="2920365"/>
          </a:xfrm>
          <a:prstGeom prst="rect">
            <a:avLst/>
          </a:prstGeom>
        </p:spPr>
        <p:txBody>
          <a:bodyPr anchor="t" rtlCol="false" tIns="0" lIns="0" bIns="0" rIns="0">
            <a:spAutoFit/>
          </a:bodyPr>
          <a:lstStyle/>
          <a:p>
            <a:pPr algn="l">
              <a:lnSpc>
                <a:spcPts val="3360"/>
              </a:lnSpc>
              <a:spcBef>
                <a:spcPct val="0"/>
              </a:spcBef>
            </a:pPr>
            <a:r>
              <a:rPr lang="en-US" sz="2400">
                <a:solidFill>
                  <a:srgbClr val="E5E1DA"/>
                </a:solidFill>
                <a:latin typeface="Lato"/>
                <a:ea typeface="Lato"/>
                <a:cs typeface="Lato"/>
                <a:sym typeface="Lato"/>
              </a:rPr>
              <a:t>Flutter adalah SDK (Software Development Kit) yang dikembangkan oleh Google untuk membuat aplikasi yang bagus dan bisa berjalan pada berbagai platform. Flutter 3 yang merupakan versi terbaru memberikan dukungan pada Anda untuk membangun aplikasi pada sistem operasi Android, iOS, Web, Windows, Linux, dan MacOS. Dengan ini, Anda cukup sekali coding atau dikenal dengan single codebase. Flutter juga sudah digunakan oleh banyak developer maupun organisasi di seluruh dunia, selain itu Flutter bersifat open source.</a:t>
            </a:r>
          </a:p>
        </p:txBody>
      </p:sp>
      <p:sp>
        <p:nvSpPr>
          <p:cNvPr name="TextBox 10" id="10"/>
          <p:cNvSpPr txBox="true"/>
          <p:nvPr/>
        </p:nvSpPr>
        <p:spPr>
          <a:xfrm rot="0">
            <a:off x="2339023" y="2285225"/>
            <a:ext cx="9790337" cy="987425"/>
          </a:xfrm>
          <a:prstGeom prst="rect">
            <a:avLst/>
          </a:prstGeom>
        </p:spPr>
        <p:txBody>
          <a:bodyPr anchor="t" rtlCol="false" tIns="0" lIns="0" bIns="0" rIns="0">
            <a:spAutoFit/>
          </a:bodyPr>
          <a:lstStyle/>
          <a:p>
            <a:pPr algn="l">
              <a:lnSpc>
                <a:spcPts val="7150"/>
              </a:lnSpc>
            </a:pPr>
            <a:r>
              <a:rPr lang="en-US" sz="6500" b="true">
                <a:solidFill>
                  <a:srgbClr val="FBF9F1"/>
                </a:solidFill>
                <a:latin typeface="Poppins Bold"/>
                <a:ea typeface="Poppins Bold"/>
                <a:cs typeface="Poppins Bold"/>
                <a:sym typeface="Poppins Bold"/>
              </a:rPr>
              <a:t>PENGENALAN FLUTTER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6844491" y="-3015084"/>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Freeform 3" id="3"/>
          <p:cNvSpPr/>
          <p:nvPr/>
        </p:nvSpPr>
        <p:spPr>
          <a:xfrm flipH="false" flipV="false" rot="5400000">
            <a:off x="14011079" y="-2759658"/>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Freeform 4" id="4"/>
          <p:cNvSpPr/>
          <p:nvPr/>
        </p:nvSpPr>
        <p:spPr>
          <a:xfrm flipH="false" flipV="false" rot="0">
            <a:off x="5454493" y="6631128"/>
            <a:ext cx="5555661" cy="2266710"/>
          </a:xfrm>
          <a:custGeom>
            <a:avLst/>
            <a:gdLst/>
            <a:ahLst/>
            <a:cxnLst/>
            <a:rect r="r" b="b" t="t" l="l"/>
            <a:pathLst>
              <a:path h="2266710" w="5555661">
                <a:moveTo>
                  <a:pt x="0" y="0"/>
                </a:moveTo>
                <a:lnTo>
                  <a:pt x="5555661" y="0"/>
                </a:lnTo>
                <a:lnTo>
                  <a:pt x="5555661" y="2266709"/>
                </a:lnTo>
                <a:lnTo>
                  <a:pt x="0" y="2266709"/>
                </a:lnTo>
                <a:lnTo>
                  <a:pt x="0" y="0"/>
                </a:lnTo>
                <a:close/>
              </a:path>
            </a:pathLst>
          </a:custGeom>
          <a:blipFill>
            <a:blip r:embed="rId3"/>
            <a:stretch>
              <a:fillRect l="0" t="0" r="0" b="0"/>
            </a:stretch>
          </a:blipFill>
        </p:spPr>
      </p:sp>
      <p:sp>
        <p:nvSpPr>
          <p:cNvPr name="TextBox 5" id="5"/>
          <p:cNvSpPr txBox="true"/>
          <p:nvPr/>
        </p:nvSpPr>
        <p:spPr>
          <a:xfrm rot="0">
            <a:off x="2238056" y="1019175"/>
            <a:ext cx="12418806" cy="9239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MENJALANKAN PROGRAM DART</a:t>
            </a:r>
          </a:p>
        </p:txBody>
      </p:sp>
      <p:sp>
        <p:nvSpPr>
          <p:cNvPr name="TextBox 6" id="6"/>
          <p:cNvSpPr txBox="true"/>
          <p:nvPr/>
        </p:nvSpPr>
        <p:spPr>
          <a:xfrm rot="0">
            <a:off x="6953495" y="5756395"/>
            <a:ext cx="2190505" cy="612776"/>
          </a:xfrm>
          <a:prstGeom prst="rect">
            <a:avLst/>
          </a:prstGeom>
        </p:spPr>
        <p:txBody>
          <a:bodyPr anchor="t" rtlCol="false" tIns="0" lIns="0" bIns="0" rIns="0">
            <a:spAutoFit/>
          </a:bodyPr>
          <a:lstStyle/>
          <a:p>
            <a:pPr algn="l">
              <a:lnSpc>
                <a:spcPts val="4400"/>
              </a:lnSpc>
            </a:pPr>
            <a:r>
              <a:rPr lang="en-US" sz="4000" b="true">
                <a:solidFill>
                  <a:srgbClr val="FBF9F1"/>
                </a:solidFill>
                <a:latin typeface="Poppins Bold"/>
                <a:ea typeface="Poppins Bold"/>
                <a:cs typeface="Poppins Bold"/>
                <a:sym typeface="Poppins Bold"/>
              </a:rPr>
              <a:t>OUTPUT</a:t>
            </a:r>
          </a:p>
        </p:txBody>
      </p:sp>
      <p:grpSp>
        <p:nvGrpSpPr>
          <p:cNvPr name="Group 7" id="7"/>
          <p:cNvGrpSpPr/>
          <p:nvPr/>
        </p:nvGrpSpPr>
        <p:grpSpPr>
          <a:xfrm rot="0">
            <a:off x="5886931" y="2418589"/>
            <a:ext cx="4323633" cy="2724911"/>
            <a:chOff x="0" y="0"/>
            <a:chExt cx="1138735" cy="717672"/>
          </a:xfrm>
        </p:grpSpPr>
        <p:sp>
          <p:nvSpPr>
            <p:cNvPr name="Freeform 8" id="8"/>
            <p:cNvSpPr/>
            <p:nvPr/>
          </p:nvSpPr>
          <p:spPr>
            <a:xfrm flipH="false" flipV="false" rot="0">
              <a:off x="0" y="0"/>
              <a:ext cx="1138735" cy="717672"/>
            </a:xfrm>
            <a:custGeom>
              <a:avLst/>
              <a:gdLst/>
              <a:ahLst/>
              <a:cxnLst/>
              <a:rect r="r" b="b" t="t" l="l"/>
              <a:pathLst>
                <a:path h="717672" w="1138735">
                  <a:moveTo>
                    <a:pt x="35812" y="0"/>
                  </a:moveTo>
                  <a:lnTo>
                    <a:pt x="1102923" y="0"/>
                  </a:lnTo>
                  <a:cubicBezTo>
                    <a:pt x="1122701" y="0"/>
                    <a:pt x="1138735" y="16034"/>
                    <a:pt x="1138735" y="35812"/>
                  </a:cubicBezTo>
                  <a:lnTo>
                    <a:pt x="1138735" y="681860"/>
                  </a:lnTo>
                  <a:cubicBezTo>
                    <a:pt x="1138735" y="691358"/>
                    <a:pt x="1134962" y="700467"/>
                    <a:pt x="1128246" y="707183"/>
                  </a:cubicBezTo>
                  <a:cubicBezTo>
                    <a:pt x="1121530" y="713899"/>
                    <a:pt x="1112420" y="717672"/>
                    <a:pt x="1102923" y="717672"/>
                  </a:cubicBezTo>
                  <a:lnTo>
                    <a:pt x="35812" y="717672"/>
                  </a:lnTo>
                  <a:cubicBezTo>
                    <a:pt x="16034" y="717672"/>
                    <a:pt x="0" y="701638"/>
                    <a:pt x="0" y="681860"/>
                  </a:cubicBezTo>
                  <a:lnTo>
                    <a:pt x="0" y="35812"/>
                  </a:lnTo>
                  <a:cubicBezTo>
                    <a:pt x="0" y="26314"/>
                    <a:pt x="3773" y="17205"/>
                    <a:pt x="10489" y="10489"/>
                  </a:cubicBezTo>
                  <a:cubicBezTo>
                    <a:pt x="17205" y="3773"/>
                    <a:pt x="26314" y="0"/>
                    <a:pt x="35812" y="0"/>
                  </a:cubicBezTo>
                  <a:close/>
                </a:path>
              </a:pathLst>
            </a:custGeom>
            <a:solidFill>
              <a:srgbClr val="000000"/>
            </a:solidFill>
            <a:ln w="38100" cap="sq">
              <a:solidFill>
                <a:srgbClr val="FFD944"/>
              </a:solidFill>
              <a:prstDash val="solid"/>
              <a:miter/>
            </a:ln>
          </p:spPr>
        </p:sp>
        <p:sp>
          <p:nvSpPr>
            <p:cNvPr name="TextBox 9" id="9"/>
            <p:cNvSpPr txBox="true"/>
            <p:nvPr/>
          </p:nvSpPr>
          <p:spPr>
            <a:xfrm>
              <a:off x="0" y="66675"/>
              <a:ext cx="1138735" cy="650997"/>
            </a:xfrm>
            <a:prstGeom prst="rect">
              <a:avLst/>
            </a:prstGeom>
          </p:spPr>
          <p:txBody>
            <a:bodyPr anchor="ctr" rtlCol="false" tIns="0" lIns="0" bIns="0" rIns="0"/>
            <a:lstStyle/>
            <a:p>
              <a:pPr algn="l">
                <a:lnSpc>
                  <a:spcPts val="3499"/>
                </a:lnSpc>
              </a:pPr>
              <a:r>
                <a:rPr lang="en-US" sz="3499">
                  <a:solidFill>
                    <a:srgbClr val="FFFFFF"/>
                  </a:solidFill>
                  <a:latin typeface="Lato"/>
                  <a:ea typeface="Lato"/>
                  <a:cs typeface="Lato"/>
                  <a:sym typeface="Lato"/>
                </a:rPr>
                <a:t>void main() {</a:t>
              </a:r>
            </a:p>
            <a:p>
              <a:pPr algn="l">
                <a:lnSpc>
                  <a:spcPts val="3499"/>
                </a:lnSpc>
              </a:pPr>
              <a:r>
                <a:rPr lang="en-US" sz="3499">
                  <a:solidFill>
                    <a:srgbClr val="FFFFFF"/>
                  </a:solidFill>
                  <a:latin typeface="Lato"/>
                  <a:ea typeface="Lato"/>
                  <a:cs typeface="Lato"/>
                  <a:sym typeface="Lato"/>
                </a:rPr>
                <a:t> print("hello world");</a:t>
              </a:r>
            </a:p>
            <a:p>
              <a:pPr algn="l">
                <a:lnSpc>
                  <a:spcPts val="3499"/>
                </a:lnSpc>
              </a:pPr>
              <a:r>
                <a:rPr lang="en-US" sz="3499">
                  <a:solidFill>
                    <a:srgbClr val="FFFFFF"/>
                  </a:solidFill>
                  <a:latin typeface="Lato"/>
                  <a:ea typeface="Lato"/>
                  <a:cs typeface="Lato"/>
                  <a:sym typeface="Lato"/>
                </a:rPr>
                <a:t>}</a:t>
              </a:r>
            </a:p>
            <a:p>
              <a:pPr algn="ctr">
                <a:lnSpc>
                  <a:spcPts val="4899"/>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271414" y="1920068"/>
            <a:ext cx="13745171" cy="10034901"/>
          </a:xfrm>
          <a:custGeom>
            <a:avLst/>
            <a:gdLst/>
            <a:ahLst/>
            <a:cxnLst/>
            <a:rect r="r" b="b" t="t" l="l"/>
            <a:pathLst>
              <a:path h="10034901" w="13745171">
                <a:moveTo>
                  <a:pt x="0" y="0"/>
                </a:moveTo>
                <a:lnTo>
                  <a:pt x="13745172" y="0"/>
                </a:lnTo>
                <a:lnTo>
                  <a:pt x="13745172" y="10034901"/>
                </a:lnTo>
                <a:lnTo>
                  <a:pt x="0" y="10034901"/>
                </a:lnTo>
                <a:lnTo>
                  <a:pt x="0" y="0"/>
                </a:lnTo>
                <a:close/>
              </a:path>
            </a:pathLst>
          </a:custGeom>
          <a:blipFill>
            <a:blip r:embed="rId2"/>
            <a:stretch>
              <a:fillRect l="-523" t="0" r="-523" b="0"/>
            </a:stretch>
          </a:blipFill>
        </p:spPr>
      </p:sp>
      <p:grpSp>
        <p:nvGrpSpPr>
          <p:cNvPr name="Group 3" id="3"/>
          <p:cNvGrpSpPr/>
          <p:nvPr/>
        </p:nvGrpSpPr>
        <p:grpSpPr>
          <a:xfrm rot="0">
            <a:off x="2487879" y="1920068"/>
            <a:ext cx="13312243" cy="7851733"/>
            <a:chOff x="0" y="0"/>
            <a:chExt cx="3506105" cy="2067946"/>
          </a:xfrm>
        </p:grpSpPr>
        <p:sp>
          <p:nvSpPr>
            <p:cNvPr name="Freeform 4" id="4"/>
            <p:cNvSpPr/>
            <p:nvPr/>
          </p:nvSpPr>
          <p:spPr>
            <a:xfrm flipH="false" flipV="false" rot="0">
              <a:off x="0" y="0"/>
              <a:ext cx="3506105" cy="2067946"/>
            </a:xfrm>
            <a:custGeom>
              <a:avLst/>
              <a:gdLst/>
              <a:ahLst/>
              <a:cxnLst/>
              <a:rect r="r" b="b" t="t" l="l"/>
              <a:pathLst>
                <a:path h="2067946" w="3506105">
                  <a:moveTo>
                    <a:pt x="11631" y="0"/>
                  </a:moveTo>
                  <a:lnTo>
                    <a:pt x="3494474" y="0"/>
                  </a:lnTo>
                  <a:cubicBezTo>
                    <a:pt x="3500898" y="0"/>
                    <a:pt x="3506105" y="5208"/>
                    <a:pt x="3506105" y="11631"/>
                  </a:cubicBezTo>
                  <a:lnTo>
                    <a:pt x="3506105" y="2056315"/>
                  </a:lnTo>
                  <a:cubicBezTo>
                    <a:pt x="3506105" y="2062739"/>
                    <a:pt x="3500898" y="2067946"/>
                    <a:pt x="3494474" y="2067946"/>
                  </a:cubicBezTo>
                  <a:lnTo>
                    <a:pt x="11631" y="2067946"/>
                  </a:lnTo>
                  <a:cubicBezTo>
                    <a:pt x="5208" y="2067946"/>
                    <a:pt x="0" y="2062739"/>
                    <a:pt x="0" y="2056315"/>
                  </a:cubicBezTo>
                  <a:lnTo>
                    <a:pt x="0" y="11631"/>
                  </a:lnTo>
                  <a:cubicBezTo>
                    <a:pt x="0" y="5208"/>
                    <a:pt x="5208" y="0"/>
                    <a:pt x="11631" y="0"/>
                  </a:cubicBezTo>
                  <a:close/>
                </a:path>
              </a:pathLst>
            </a:custGeom>
            <a:solidFill>
              <a:srgbClr val="FBF9F1"/>
            </a:solidFill>
            <a:ln w="38100" cap="sq">
              <a:solidFill>
                <a:srgbClr val="FBF9F1"/>
              </a:solidFill>
              <a:prstDash val="solid"/>
              <a:miter/>
            </a:ln>
          </p:spPr>
        </p:sp>
        <p:sp>
          <p:nvSpPr>
            <p:cNvPr name="TextBox 5" id="5"/>
            <p:cNvSpPr txBox="true"/>
            <p:nvPr/>
          </p:nvSpPr>
          <p:spPr>
            <a:xfrm>
              <a:off x="0" y="-38100"/>
              <a:ext cx="3506105" cy="2106046"/>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525413" y="732618"/>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VARIABEL DAN TIPE DATA</a:t>
            </a:r>
          </a:p>
        </p:txBody>
      </p:sp>
      <p:sp>
        <p:nvSpPr>
          <p:cNvPr name="TextBox 7" id="7"/>
          <p:cNvSpPr txBox="true"/>
          <p:nvPr/>
        </p:nvSpPr>
        <p:spPr>
          <a:xfrm rot="0">
            <a:off x="2691526" y="2125977"/>
            <a:ext cx="12904948" cy="7382766"/>
          </a:xfrm>
          <a:prstGeom prst="rect">
            <a:avLst/>
          </a:prstGeom>
        </p:spPr>
        <p:txBody>
          <a:bodyPr anchor="t" rtlCol="false" tIns="0" lIns="0" bIns="0" rIns="0">
            <a:spAutoFit/>
          </a:bodyPr>
          <a:lstStyle/>
          <a:p>
            <a:pPr algn="l">
              <a:lnSpc>
                <a:spcPts val="3888"/>
              </a:lnSpc>
            </a:pPr>
            <a:r>
              <a:rPr lang="en-US" sz="2777">
                <a:solidFill>
                  <a:srgbClr val="000000"/>
                </a:solidFill>
                <a:latin typeface="Lato"/>
                <a:ea typeface="Lato"/>
                <a:cs typeface="Lato"/>
                <a:sym typeface="Lato"/>
              </a:rPr>
              <a:t>1. Variabel</a:t>
            </a:r>
          </a:p>
          <a:p>
            <a:pPr algn="l">
              <a:lnSpc>
                <a:spcPts val="3888"/>
              </a:lnSpc>
            </a:pPr>
            <a:r>
              <a:rPr lang="en-US" sz="2777">
                <a:solidFill>
                  <a:srgbClr val="000000"/>
                </a:solidFill>
                <a:latin typeface="Lato"/>
                <a:ea typeface="Lato"/>
                <a:cs typeface="Lato"/>
                <a:sym typeface="Lato"/>
              </a:rPr>
              <a:t>Variabel digunakan untuk menyimpan nilai. Dart memiliki dukungan untuk tipe data seperti int, double, String, dan lainnya.</a:t>
            </a:r>
          </a:p>
          <a:p>
            <a:pPr algn="l">
              <a:lnSpc>
                <a:spcPts val="3888"/>
              </a:lnSpc>
            </a:pPr>
            <a:r>
              <a:rPr lang="en-US" sz="2777">
                <a:solidFill>
                  <a:srgbClr val="000000"/>
                </a:solidFill>
                <a:latin typeface="Lato"/>
                <a:ea typeface="Lato"/>
                <a:cs typeface="Lato"/>
                <a:sym typeface="Lato"/>
              </a:rPr>
              <a:t>Contoh:</a:t>
            </a:r>
          </a:p>
          <a:p>
            <a:pPr algn="l">
              <a:lnSpc>
                <a:spcPts val="3888"/>
              </a:lnSpc>
            </a:pPr>
            <a:r>
              <a:rPr lang="en-US" sz="2777">
                <a:solidFill>
                  <a:srgbClr val="000000"/>
                </a:solidFill>
                <a:latin typeface="Lato"/>
                <a:ea typeface="Lato"/>
                <a:cs typeface="Lato"/>
                <a:sym typeface="Lato"/>
              </a:rPr>
              <a:t>int angka = 42;</a:t>
            </a:r>
          </a:p>
          <a:p>
            <a:pPr algn="l">
              <a:lnSpc>
                <a:spcPts val="3888"/>
              </a:lnSpc>
            </a:pPr>
            <a:r>
              <a:rPr lang="en-US" sz="2777">
                <a:solidFill>
                  <a:srgbClr val="000000"/>
                </a:solidFill>
                <a:latin typeface="Lato"/>
                <a:ea typeface="Lato"/>
                <a:cs typeface="Lato"/>
                <a:sym typeface="Lato"/>
              </a:rPr>
              <a:t>double nilaiPi = 3.14;</a:t>
            </a:r>
          </a:p>
          <a:p>
            <a:pPr algn="l">
              <a:lnSpc>
                <a:spcPts val="3888"/>
              </a:lnSpc>
            </a:pPr>
            <a:r>
              <a:rPr lang="en-US" sz="2777">
                <a:solidFill>
                  <a:srgbClr val="000000"/>
                </a:solidFill>
                <a:latin typeface="Lato"/>
                <a:ea typeface="Lato"/>
                <a:cs typeface="Lato"/>
                <a:sym typeface="Lato"/>
              </a:rPr>
              <a:t>String nama = "Dart";</a:t>
            </a:r>
          </a:p>
          <a:p>
            <a:pPr algn="l">
              <a:lnSpc>
                <a:spcPts val="3888"/>
              </a:lnSpc>
            </a:pPr>
          </a:p>
          <a:p>
            <a:pPr algn="l">
              <a:lnSpc>
                <a:spcPts val="3888"/>
              </a:lnSpc>
            </a:pPr>
            <a:r>
              <a:rPr lang="en-US" sz="2777">
                <a:solidFill>
                  <a:srgbClr val="000000"/>
                </a:solidFill>
                <a:latin typeface="Lato"/>
                <a:ea typeface="Lato"/>
                <a:cs typeface="Lato"/>
                <a:sym typeface="Lato"/>
              </a:rPr>
              <a:t>2. Tipe Data</a:t>
            </a:r>
          </a:p>
          <a:p>
            <a:pPr algn="l">
              <a:lnSpc>
                <a:spcPts val="3888"/>
              </a:lnSpc>
            </a:pPr>
            <a:r>
              <a:rPr lang="en-US" sz="2777">
                <a:solidFill>
                  <a:srgbClr val="000000"/>
                </a:solidFill>
                <a:latin typeface="Lato"/>
                <a:ea typeface="Lato"/>
                <a:cs typeface="Lato"/>
                <a:sym typeface="Lato"/>
              </a:rPr>
              <a:t>Dart memiliki tipe data seperti:</a:t>
            </a:r>
          </a:p>
          <a:p>
            <a:pPr algn="l" marL="599710" indent="-299855" lvl="1">
              <a:lnSpc>
                <a:spcPts val="3888"/>
              </a:lnSpc>
              <a:buFont typeface="Arial"/>
              <a:buChar char="•"/>
            </a:pPr>
            <a:r>
              <a:rPr lang="en-US" sz="2777">
                <a:solidFill>
                  <a:srgbClr val="000000"/>
                </a:solidFill>
                <a:latin typeface="Lato"/>
                <a:ea typeface="Lato"/>
                <a:cs typeface="Lato"/>
                <a:sym typeface="Lato"/>
              </a:rPr>
              <a:t>int untuk bilangan bulat.</a:t>
            </a:r>
          </a:p>
          <a:p>
            <a:pPr algn="l" marL="599710" indent="-299855" lvl="1">
              <a:lnSpc>
                <a:spcPts val="3888"/>
              </a:lnSpc>
              <a:buFont typeface="Arial"/>
              <a:buChar char="•"/>
            </a:pPr>
            <a:r>
              <a:rPr lang="en-US" sz="2777">
                <a:solidFill>
                  <a:srgbClr val="000000"/>
                </a:solidFill>
                <a:latin typeface="Lato"/>
                <a:ea typeface="Lato"/>
                <a:cs typeface="Lato"/>
                <a:sym typeface="Lato"/>
              </a:rPr>
              <a:t>double untuk bilangan desimal.</a:t>
            </a:r>
          </a:p>
          <a:p>
            <a:pPr algn="l" marL="599710" indent="-299855" lvl="1">
              <a:lnSpc>
                <a:spcPts val="3888"/>
              </a:lnSpc>
              <a:buFont typeface="Arial"/>
              <a:buChar char="•"/>
            </a:pPr>
            <a:r>
              <a:rPr lang="en-US" sz="2777">
                <a:solidFill>
                  <a:srgbClr val="000000"/>
                </a:solidFill>
                <a:latin typeface="Lato"/>
                <a:ea typeface="Lato"/>
                <a:cs typeface="Lato"/>
                <a:sym typeface="Lato"/>
              </a:rPr>
              <a:t>String untuk teks.</a:t>
            </a:r>
          </a:p>
          <a:p>
            <a:pPr algn="l" marL="599710" indent="-299855" lvl="1">
              <a:lnSpc>
                <a:spcPts val="3888"/>
              </a:lnSpc>
              <a:spcBef>
                <a:spcPct val="0"/>
              </a:spcBef>
              <a:buFont typeface="Arial"/>
              <a:buChar char="•"/>
            </a:pPr>
            <a:r>
              <a:rPr lang="en-US" sz="2777">
                <a:solidFill>
                  <a:srgbClr val="000000"/>
                </a:solidFill>
                <a:latin typeface="Lato"/>
                <a:ea typeface="Lato"/>
                <a:cs typeface="Lato"/>
                <a:sym typeface="Lato"/>
              </a:rPr>
              <a:t>bool untuk nilai boolean.</a:t>
            </a:r>
          </a:p>
          <a:p>
            <a:pPr algn="l">
              <a:lnSpc>
                <a:spcPts val="3888"/>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6989496">
            <a:off x="-5091968" y="-1340368"/>
            <a:ext cx="11026567" cy="7966695"/>
          </a:xfrm>
          <a:custGeom>
            <a:avLst/>
            <a:gdLst/>
            <a:ahLst/>
            <a:cxnLst/>
            <a:rect r="r" b="b" t="t" l="l"/>
            <a:pathLst>
              <a:path h="7966695" w="11026567">
                <a:moveTo>
                  <a:pt x="0" y="0"/>
                </a:moveTo>
                <a:lnTo>
                  <a:pt x="11026567" y="0"/>
                </a:lnTo>
                <a:lnTo>
                  <a:pt x="11026567" y="7966695"/>
                </a:lnTo>
                <a:lnTo>
                  <a:pt x="0" y="7966695"/>
                </a:lnTo>
                <a:lnTo>
                  <a:pt x="0" y="0"/>
                </a:lnTo>
                <a:close/>
              </a:path>
            </a:pathLst>
          </a:custGeom>
          <a:blipFill>
            <a:blip r:embed="rId2"/>
            <a:stretch>
              <a:fillRect l="0" t="0" r="0" b="0"/>
            </a:stretch>
          </a:blipFill>
        </p:spPr>
      </p:sp>
      <p:grpSp>
        <p:nvGrpSpPr>
          <p:cNvPr name="Group 3" id="3"/>
          <p:cNvGrpSpPr/>
          <p:nvPr/>
        </p:nvGrpSpPr>
        <p:grpSpPr>
          <a:xfrm rot="0">
            <a:off x="1028700" y="932795"/>
            <a:ext cx="16230600" cy="1024635"/>
            <a:chOff x="0" y="0"/>
            <a:chExt cx="4274726" cy="269863"/>
          </a:xfrm>
        </p:grpSpPr>
        <p:sp>
          <p:nvSpPr>
            <p:cNvPr name="Freeform 4" id="4"/>
            <p:cNvSpPr/>
            <p:nvPr/>
          </p:nvSpPr>
          <p:spPr>
            <a:xfrm flipH="false" flipV="false" rot="0">
              <a:off x="0" y="0"/>
              <a:ext cx="4274726" cy="269863"/>
            </a:xfrm>
            <a:custGeom>
              <a:avLst/>
              <a:gdLst/>
              <a:ahLst/>
              <a:cxnLst/>
              <a:rect r="r" b="b" t="t" l="l"/>
              <a:pathLst>
                <a:path h="269863" w="4274726">
                  <a:moveTo>
                    <a:pt x="28620" y="0"/>
                  </a:moveTo>
                  <a:lnTo>
                    <a:pt x="4246106" y="0"/>
                  </a:lnTo>
                  <a:cubicBezTo>
                    <a:pt x="4261912" y="0"/>
                    <a:pt x="4274726" y="12813"/>
                    <a:pt x="4274726" y="28620"/>
                  </a:cubicBezTo>
                  <a:lnTo>
                    <a:pt x="4274726" y="241243"/>
                  </a:lnTo>
                  <a:cubicBezTo>
                    <a:pt x="4274726" y="257049"/>
                    <a:pt x="4261912" y="269863"/>
                    <a:pt x="4246106" y="269863"/>
                  </a:cubicBezTo>
                  <a:lnTo>
                    <a:pt x="28620" y="269863"/>
                  </a:lnTo>
                  <a:cubicBezTo>
                    <a:pt x="12813" y="269863"/>
                    <a:pt x="0" y="257049"/>
                    <a:pt x="0" y="241243"/>
                  </a:cubicBezTo>
                  <a:lnTo>
                    <a:pt x="0" y="28620"/>
                  </a:lnTo>
                  <a:cubicBezTo>
                    <a:pt x="0" y="12813"/>
                    <a:pt x="12813" y="0"/>
                    <a:pt x="28620"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4274726" cy="3079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2967116">
            <a:off x="8691170" y="1377244"/>
            <a:ext cx="12892802" cy="9575242"/>
          </a:xfrm>
          <a:custGeom>
            <a:avLst/>
            <a:gdLst/>
            <a:ahLst/>
            <a:cxnLst/>
            <a:rect r="r" b="b" t="t" l="l"/>
            <a:pathLst>
              <a:path h="9575242" w="12892802">
                <a:moveTo>
                  <a:pt x="0" y="0"/>
                </a:moveTo>
                <a:lnTo>
                  <a:pt x="12892803" y="0"/>
                </a:lnTo>
                <a:lnTo>
                  <a:pt x="12892803" y="9575242"/>
                </a:lnTo>
                <a:lnTo>
                  <a:pt x="0" y="9575242"/>
                </a:lnTo>
                <a:lnTo>
                  <a:pt x="0" y="0"/>
                </a:lnTo>
                <a:close/>
              </a:path>
            </a:pathLst>
          </a:custGeom>
          <a:blipFill>
            <a:blip r:embed="rId2"/>
            <a:stretch>
              <a:fillRect l="0" t="0" r="-2793" b="0"/>
            </a:stretch>
          </a:blipFill>
        </p:spPr>
      </p:sp>
      <p:grpSp>
        <p:nvGrpSpPr>
          <p:cNvPr name="Group 7" id="7"/>
          <p:cNvGrpSpPr/>
          <p:nvPr/>
        </p:nvGrpSpPr>
        <p:grpSpPr>
          <a:xfrm rot="0">
            <a:off x="1028700" y="2151214"/>
            <a:ext cx="8010208" cy="6297125"/>
            <a:chOff x="0" y="0"/>
            <a:chExt cx="2109684" cy="1658502"/>
          </a:xfrm>
        </p:grpSpPr>
        <p:sp>
          <p:nvSpPr>
            <p:cNvPr name="Freeform 8" id="8"/>
            <p:cNvSpPr/>
            <p:nvPr/>
          </p:nvSpPr>
          <p:spPr>
            <a:xfrm flipH="false" flipV="false" rot="0">
              <a:off x="0" y="0"/>
              <a:ext cx="2109685" cy="1658502"/>
            </a:xfrm>
            <a:custGeom>
              <a:avLst/>
              <a:gdLst/>
              <a:ahLst/>
              <a:cxnLst/>
              <a:rect r="r" b="b" t="t" l="l"/>
              <a:pathLst>
                <a:path h="1658502" w="2109685">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9" id="9"/>
            <p:cNvSpPr txBox="true"/>
            <p:nvPr/>
          </p:nvSpPr>
          <p:spPr>
            <a:xfrm>
              <a:off x="0" y="-38100"/>
              <a:ext cx="2109684" cy="1696602"/>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162308" y="1233022"/>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3"/>
            <a:stretch>
              <a:fillRect l="0" t="0" r="0" b="0"/>
            </a:stretch>
          </a:blipFill>
        </p:spPr>
      </p:sp>
      <p:grpSp>
        <p:nvGrpSpPr>
          <p:cNvPr name="Group 11" id="11"/>
          <p:cNvGrpSpPr/>
          <p:nvPr/>
        </p:nvGrpSpPr>
        <p:grpSpPr>
          <a:xfrm rot="0">
            <a:off x="9249092" y="2151214"/>
            <a:ext cx="8010208" cy="6297125"/>
            <a:chOff x="0" y="0"/>
            <a:chExt cx="2109684" cy="1658502"/>
          </a:xfrm>
        </p:grpSpPr>
        <p:sp>
          <p:nvSpPr>
            <p:cNvPr name="Freeform 12" id="12"/>
            <p:cNvSpPr/>
            <p:nvPr/>
          </p:nvSpPr>
          <p:spPr>
            <a:xfrm flipH="false" flipV="false" rot="0">
              <a:off x="0" y="0"/>
              <a:ext cx="2109685" cy="1658502"/>
            </a:xfrm>
            <a:custGeom>
              <a:avLst/>
              <a:gdLst/>
              <a:ahLst/>
              <a:cxnLst/>
              <a:rect r="r" b="b" t="t" l="l"/>
              <a:pathLst>
                <a:path h="1658502" w="2109685">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13" id="13"/>
            <p:cNvSpPr txBox="true"/>
            <p:nvPr/>
          </p:nvSpPr>
          <p:spPr>
            <a:xfrm>
              <a:off x="0" y="-38100"/>
              <a:ext cx="2109684" cy="1696602"/>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6608890" y="8703795"/>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5" id="15"/>
          <p:cNvGrpSpPr/>
          <p:nvPr/>
        </p:nvGrpSpPr>
        <p:grpSpPr>
          <a:xfrm rot="0">
            <a:off x="1028700" y="8703795"/>
            <a:ext cx="15362208" cy="650410"/>
            <a:chOff x="0" y="0"/>
            <a:chExt cx="4046014" cy="171301"/>
          </a:xfrm>
        </p:grpSpPr>
        <p:sp>
          <p:nvSpPr>
            <p:cNvPr name="Freeform 16" id="16"/>
            <p:cNvSpPr/>
            <p:nvPr/>
          </p:nvSpPr>
          <p:spPr>
            <a:xfrm flipH="false" flipV="false" rot="0">
              <a:off x="0" y="0"/>
              <a:ext cx="4046014" cy="171301"/>
            </a:xfrm>
            <a:custGeom>
              <a:avLst/>
              <a:gdLst/>
              <a:ahLst/>
              <a:cxnLst/>
              <a:rect r="r" b="b" t="t" l="l"/>
              <a:pathLst>
                <a:path h="171301" w="4046014">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sp>
        <p:sp>
          <p:nvSpPr>
            <p:cNvPr name="TextBox 17" id="17"/>
            <p:cNvSpPr txBox="true"/>
            <p:nvPr/>
          </p:nvSpPr>
          <p:spPr>
            <a:xfrm>
              <a:off x="0" y="-38100"/>
              <a:ext cx="4046014" cy="209401"/>
            </a:xfrm>
            <a:prstGeom prst="rect">
              <a:avLst/>
            </a:prstGeom>
          </p:spPr>
          <p:txBody>
            <a:bodyPr anchor="ctr" rtlCol="false" tIns="50800" lIns="50800" bIns="50800" rIns="50800"/>
            <a:lstStyle/>
            <a:p>
              <a:pPr algn="ctr">
                <a:lnSpc>
                  <a:spcPts val="2659"/>
                </a:lnSpc>
              </a:pPr>
            </a:p>
          </p:txBody>
        </p:sp>
      </p:grpSp>
      <p:sp>
        <p:nvSpPr>
          <p:cNvPr name="Freeform 18" id="18"/>
          <p:cNvSpPr/>
          <p:nvPr/>
        </p:nvSpPr>
        <p:spPr>
          <a:xfrm flipH="false" flipV="false" rot="0">
            <a:off x="1359596" y="8850121"/>
            <a:ext cx="357759" cy="357759"/>
          </a:xfrm>
          <a:custGeom>
            <a:avLst/>
            <a:gdLst/>
            <a:ahLst/>
            <a:cxnLst/>
            <a:rect r="r" b="b" t="t" l="l"/>
            <a:pathLst>
              <a:path h="357759" w="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9" id="19"/>
          <p:cNvSpPr/>
          <p:nvPr/>
        </p:nvSpPr>
        <p:spPr>
          <a:xfrm flipH="false" flipV="false" rot="0">
            <a:off x="1193252" y="3745976"/>
            <a:ext cx="7681104" cy="2418889"/>
          </a:xfrm>
          <a:custGeom>
            <a:avLst/>
            <a:gdLst/>
            <a:ahLst/>
            <a:cxnLst/>
            <a:rect r="r" b="b" t="t" l="l"/>
            <a:pathLst>
              <a:path h="2418889" w="7681104">
                <a:moveTo>
                  <a:pt x="0" y="0"/>
                </a:moveTo>
                <a:lnTo>
                  <a:pt x="7681104" y="0"/>
                </a:lnTo>
                <a:lnTo>
                  <a:pt x="7681104" y="2418889"/>
                </a:lnTo>
                <a:lnTo>
                  <a:pt x="0" y="2418889"/>
                </a:lnTo>
                <a:lnTo>
                  <a:pt x="0" y="0"/>
                </a:lnTo>
                <a:close/>
              </a:path>
            </a:pathLst>
          </a:custGeom>
          <a:blipFill>
            <a:blip r:embed="rId8"/>
            <a:stretch>
              <a:fillRect l="0" t="-21554" r="-111450" b="-18476"/>
            </a:stretch>
          </a:blipFill>
        </p:spPr>
      </p:sp>
      <p:sp>
        <p:nvSpPr>
          <p:cNvPr name="Freeform 20" id="20"/>
          <p:cNvSpPr/>
          <p:nvPr/>
        </p:nvSpPr>
        <p:spPr>
          <a:xfrm flipH="false" flipV="false" rot="0">
            <a:off x="9632833" y="2848261"/>
            <a:ext cx="7242725" cy="4903032"/>
          </a:xfrm>
          <a:custGeom>
            <a:avLst/>
            <a:gdLst/>
            <a:ahLst/>
            <a:cxnLst/>
            <a:rect r="r" b="b" t="t" l="l"/>
            <a:pathLst>
              <a:path h="4903032" w="7242725">
                <a:moveTo>
                  <a:pt x="0" y="0"/>
                </a:moveTo>
                <a:lnTo>
                  <a:pt x="7242725" y="0"/>
                </a:lnTo>
                <a:lnTo>
                  <a:pt x="7242725" y="4903032"/>
                </a:lnTo>
                <a:lnTo>
                  <a:pt x="0" y="4903032"/>
                </a:lnTo>
                <a:lnTo>
                  <a:pt x="0" y="0"/>
                </a:lnTo>
                <a:close/>
              </a:path>
            </a:pathLst>
          </a:custGeom>
          <a:blipFill>
            <a:blip r:embed="rId9"/>
            <a:stretch>
              <a:fillRect l="0" t="0" r="0" b="0"/>
            </a:stretch>
          </a:blipFill>
        </p:spPr>
      </p:sp>
      <p:sp>
        <p:nvSpPr>
          <p:cNvPr name="TextBox 21" id="21"/>
          <p:cNvSpPr txBox="true"/>
          <p:nvPr/>
        </p:nvSpPr>
        <p:spPr>
          <a:xfrm rot="0">
            <a:off x="1504564" y="1147297"/>
            <a:ext cx="6667955" cy="509905"/>
          </a:xfrm>
          <a:prstGeom prst="rect">
            <a:avLst/>
          </a:prstGeom>
        </p:spPr>
        <p:txBody>
          <a:bodyPr anchor="t" rtlCol="false" tIns="0" lIns="0" bIns="0" rIns="0">
            <a:spAutoFit/>
          </a:bodyPr>
          <a:lstStyle/>
          <a:p>
            <a:pPr algn="l">
              <a:lnSpc>
                <a:spcPts val="3919"/>
              </a:lnSpc>
              <a:spcBef>
                <a:spcPct val="0"/>
              </a:spcBef>
            </a:pPr>
            <a:r>
              <a:rPr lang="en-US" b="true" sz="2799">
                <a:solidFill>
                  <a:srgbClr val="FBF9F1"/>
                </a:solidFill>
                <a:latin typeface="Poppins Bold"/>
                <a:ea typeface="Poppins Bold"/>
                <a:cs typeface="Poppins Bold"/>
                <a:sym typeface="Poppins Bold"/>
              </a:rPr>
              <a:t>OPERATOR ARITMATIKA</a:t>
            </a:r>
          </a:p>
        </p:txBody>
      </p:sp>
      <p:sp>
        <p:nvSpPr>
          <p:cNvPr name="TextBox 22" id="22"/>
          <p:cNvSpPr txBox="true"/>
          <p:nvPr/>
        </p:nvSpPr>
        <p:spPr>
          <a:xfrm rot="0">
            <a:off x="1504564" y="2324491"/>
            <a:ext cx="7058480" cy="1163320"/>
          </a:xfrm>
          <a:prstGeom prst="rect">
            <a:avLst/>
          </a:prstGeom>
        </p:spPr>
        <p:txBody>
          <a:bodyPr anchor="t" rtlCol="false" tIns="0" lIns="0" bIns="0" rIns="0">
            <a:spAutoFit/>
          </a:bodyPr>
          <a:lstStyle/>
          <a:p>
            <a:pPr algn="l">
              <a:lnSpc>
                <a:spcPts val="3079"/>
              </a:lnSpc>
              <a:spcBef>
                <a:spcPct val="0"/>
              </a:spcBef>
            </a:pPr>
            <a:r>
              <a:rPr lang="en-US" sz="2199">
                <a:solidFill>
                  <a:srgbClr val="000000"/>
                </a:solidFill>
                <a:latin typeface="Lato"/>
                <a:ea typeface="Lato"/>
                <a:cs typeface="Lato"/>
                <a:sym typeface="Lato"/>
              </a:rPr>
              <a:t>Operator aritmatika yang digunakan untuk operasi matematika seperti penjumlahan atau perkalian. Lihatlah contoh kode berikut:</a:t>
            </a:r>
          </a:p>
        </p:txBody>
      </p:sp>
      <p:sp>
        <p:nvSpPr>
          <p:cNvPr name="TextBox 23" id="23"/>
          <p:cNvSpPr txBox="true"/>
          <p:nvPr/>
        </p:nvSpPr>
        <p:spPr>
          <a:xfrm rot="0">
            <a:off x="1838090" y="8830563"/>
            <a:ext cx="3520620" cy="349250"/>
          </a:xfrm>
          <a:prstGeom prst="rect">
            <a:avLst/>
          </a:prstGeom>
        </p:spPr>
        <p:txBody>
          <a:bodyPr anchor="t" rtlCol="false" tIns="0" lIns="0" bIns="0" rIns="0">
            <a:spAutoFit/>
          </a:bodyPr>
          <a:lstStyle/>
          <a:p>
            <a:pPr algn="l">
              <a:lnSpc>
                <a:spcPts val="2800"/>
              </a:lnSpc>
              <a:spcBef>
                <a:spcPct val="0"/>
              </a:spcBef>
            </a:pPr>
            <a:r>
              <a:rPr lang="en-US" sz="2000">
                <a:solidFill>
                  <a:srgbClr val="E5E1DA"/>
                </a:solidFill>
                <a:latin typeface="Lato"/>
                <a:ea typeface="Lato"/>
                <a:cs typeface="Lato"/>
                <a:sym typeface="Lato"/>
              </a:rPr>
              <a:t>Flutter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6989496">
            <a:off x="-5091968" y="-1340368"/>
            <a:ext cx="11026567" cy="7966695"/>
          </a:xfrm>
          <a:custGeom>
            <a:avLst/>
            <a:gdLst/>
            <a:ahLst/>
            <a:cxnLst/>
            <a:rect r="r" b="b" t="t" l="l"/>
            <a:pathLst>
              <a:path h="7966695" w="11026567">
                <a:moveTo>
                  <a:pt x="0" y="0"/>
                </a:moveTo>
                <a:lnTo>
                  <a:pt x="11026567" y="0"/>
                </a:lnTo>
                <a:lnTo>
                  <a:pt x="11026567" y="7966695"/>
                </a:lnTo>
                <a:lnTo>
                  <a:pt x="0" y="7966695"/>
                </a:lnTo>
                <a:lnTo>
                  <a:pt x="0" y="0"/>
                </a:lnTo>
                <a:close/>
              </a:path>
            </a:pathLst>
          </a:custGeom>
          <a:blipFill>
            <a:blip r:embed="rId2"/>
            <a:stretch>
              <a:fillRect l="0" t="0" r="0" b="0"/>
            </a:stretch>
          </a:blipFill>
        </p:spPr>
      </p:sp>
      <p:grpSp>
        <p:nvGrpSpPr>
          <p:cNvPr name="Group 3" id="3"/>
          <p:cNvGrpSpPr/>
          <p:nvPr/>
        </p:nvGrpSpPr>
        <p:grpSpPr>
          <a:xfrm rot="0">
            <a:off x="1028700" y="932795"/>
            <a:ext cx="16230600" cy="1024635"/>
            <a:chOff x="0" y="0"/>
            <a:chExt cx="4274726" cy="269863"/>
          </a:xfrm>
        </p:grpSpPr>
        <p:sp>
          <p:nvSpPr>
            <p:cNvPr name="Freeform 4" id="4"/>
            <p:cNvSpPr/>
            <p:nvPr/>
          </p:nvSpPr>
          <p:spPr>
            <a:xfrm flipH="false" flipV="false" rot="0">
              <a:off x="0" y="0"/>
              <a:ext cx="4274726" cy="269863"/>
            </a:xfrm>
            <a:custGeom>
              <a:avLst/>
              <a:gdLst/>
              <a:ahLst/>
              <a:cxnLst/>
              <a:rect r="r" b="b" t="t" l="l"/>
              <a:pathLst>
                <a:path h="269863" w="4274726">
                  <a:moveTo>
                    <a:pt x="28620" y="0"/>
                  </a:moveTo>
                  <a:lnTo>
                    <a:pt x="4246106" y="0"/>
                  </a:lnTo>
                  <a:cubicBezTo>
                    <a:pt x="4261912" y="0"/>
                    <a:pt x="4274726" y="12813"/>
                    <a:pt x="4274726" y="28620"/>
                  </a:cubicBezTo>
                  <a:lnTo>
                    <a:pt x="4274726" y="241243"/>
                  </a:lnTo>
                  <a:cubicBezTo>
                    <a:pt x="4274726" y="257049"/>
                    <a:pt x="4261912" y="269863"/>
                    <a:pt x="4246106" y="269863"/>
                  </a:cubicBezTo>
                  <a:lnTo>
                    <a:pt x="28620" y="269863"/>
                  </a:lnTo>
                  <a:cubicBezTo>
                    <a:pt x="12813" y="269863"/>
                    <a:pt x="0" y="257049"/>
                    <a:pt x="0" y="241243"/>
                  </a:cubicBezTo>
                  <a:lnTo>
                    <a:pt x="0" y="28620"/>
                  </a:lnTo>
                  <a:cubicBezTo>
                    <a:pt x="0" y="12813"/>
                    <a:pt x="12813" y="0"/>
                    <a:pt x="28620"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4274726" cy="3079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2967116">
            <a:off x="8691170" y="1377244"/>
            <a:ext cx="12892802" cy="9575242"/>
          </a:xfrm>
          <a:custGeom>
            <a:avLst/>
            <a:gdLst/>
            <a:ahLst/>
            <a:cxnLst/>
            <a:rect r="r" b="b" t="t" l="l"/>
            <a:pathLst>
              <a:path h="9575242" w="12892802">
                <a:moveTo>
                  <a:pt x="0" y="0"/>
                </a:moveTo>
                <a:lnTo>
                  <a:pt x="12892803" y="0"/>
                </a:lnTo>
                <a:lnTo>
                  <a:pt x="12892803" y="9575242"/>
                </a:lnTo>
                <a:lnTo>
                  <a:pt x="0" y="9575242"/>
                </a:lnTo>
                <a:lnTo>
                  <a:pt x="0" y="0"/>
                </a:lnTo>
                <a:close/>
              </a:path>
            </a:pathLst>
          </a:custGeom>
          <a:blipFill>
            <a:blip r:embed="rId2"/>
            <a:stretch>
              <a:fillRect l="0" t="0" r="-2793" b="0"/>
            </a:stretch>
          </a:blipFill>
        </p:spPr>
      </p:sp>
      <p:grpSp>
        <p:nvGrpSpPr>
          <p:cNvPr name="Group 7" id="7"/>
          <p:cNvGrpSpPr/>
          <p:nvPr/>
        </p:nvGrpSpPr>
        <p:grpSpPr>
          <a:xfrm rot="0">
            <a:off x="1028700" y="2151214"/>
            <a:ext cx="8010208" cy="6297125"/>
            <a:chOff x="0" y="0"/>
            <a:chExt cx="2109684" cy="1658502"/>
          </a:xfrm>
        </p:grpSpPr>
        <p:sp>
          <p:nvSpPr>
            <p:cNvPr name="Freeform 8" id="8"/>
            <p:cNvSpPr/>
            <p:nvPr/>
          </p:nvSpPr>
          <p:spPr>
            <a:xfrm flipH="false" flipV="false" rot="0">
              <a:off x="0" y="0"/>
              <a:ext cx="2109685" cy="1658502"/>
            </a:xfrm>
            <a:custGeom>
              <a:avLst/>
              <a:gdLst/>
              <a:ahLst/>
              <a:cxnLst/>
              <a:rect r="r" b="b" t="t" l="l"/>
              <a:pathLst>
                <a:path h="1658502" w="2109685">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9" id="9"/>
            <p:cNvSpPr txBox="true"/>
            <p:nvPr/>
          </p:nvSpPr>
          <p:spPr>
            <a:xfrm>
              <a:off x="0" y="-38100"/>
              <a:ext cx="2109684" cy="1696602"/>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162308" y="1233022"/>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3"/>
            <a:stretch>
              <a:fillRect l="0" t="0" r="0" b="0"/>
            </a:stretch>
          </a:blipFill>
        </p:spPr>
      </p:sp>
      <p:grpSp>
        <p:nvGrpSpPr>
          <p:cNvPr name="Group 11" id="11"/>
          <p:cNvGrpSpPr/>
          <p:nvPr/>
        </p:nvGrpSpPr>
        <p:grpSpPr>
          <a:xfrm rot="0">
            <a:off x="9249092" y="2151214"/>
            <a:ext cx="8010208" cy="6297125"/>
            <a:chOff x="0" y="0"/>
            <a:chExt cx="2109684" cy="1658502"/>
          </a:xfrm>
        </p:grpSpPr>
        <p:sp>
          <p:nvSpPr>
            <p:cNvPr name="Freeform 12" id="12"/>
            <p:cNvSpPr/>
            <p:nvPr/>
          </p:nvSpPr>
          <p:spPr>
            <a:xfrm flipH="false" flipV="false" rot="0">
              <a:off x="0" y="0"/>
              <a:ext cx="2109685" cy="1658502"/>
            </a:xfrm>
            <a:custGeom>
              <a:avLst/>
              <a:gdLst/>
              <a:ahLst/>
              <a:cxnLst/>
              <a:rect r="r" b="b" t="t" l="l"/>
              <a:pathLst>
                <a:path h="1658502" w="2109685">
                  <a:moveTo>
                    <a:pt x="19330" y="0"/>
                  </a:moveTo>
                  <a:lnTo>
                    <a:pt x="2090354" y="0"/>
                  </a:lnTo>
                  <a:cubicBezTo>
                    <a:pt x="2101030" y="0"/>
                    <a:pt x="2109685" y="8654"/>
                    <a:pt x="2109685" y="19330"/>
                  </a:cubicBezTo>
                  <a:lnTo>
                    <a:pt x="2109685" y="1639172"/>
                  </a:lnTo>
                  <a:cubicBezTo>
                    <a:pt x="2109685" y="1644299"/>
                    <a:pt x="2107648" y="1649215"/>
                    <a:pt x="2104023" y="1652840"/>
                  </a:cubicBezTo>
                  <a:cubicBezTo>
                    <a:pt x="2100398" y="1656466"/>
                    <a:pt x="2095481" y="1658502"/>
                    <a:pt x="2090354" y="1658502"/>
                  </a:cubicBezTo>
                  <a:lnTo>
                    <a:pt x="19330" y="1658502"/>
                  </a:lnTo>
                  <a:cubicBezTo>
                    <a:pt x="14203" y="1658502"/>
                    <a:pt x="9287" y="1656466"/>
                    <a:pt x="5662" y="1652840"/>
                  </a:cubicBezTo>
                  <a:cubicBezTo>
                    <a:pt x="2037" y="1649215"/>
                    <a:pt x="0" y="1644299"/>
                    <a:pt x="0" y="1639172"/>
                  </a:cubicBezTo>
                  <a:lnTo>
                    <a:pt x="0" y="19330"/>
                  </a:lnTo>
                  <a:cubicBezTo>
                    <a:pt x="0" y="14203"/>
                    <a:pt x="2037" y="9287"/>
                    <a:pt x="5662" y="5662"/>
                  </a:cubicBezTo>
                  <a:cubicBezTo>
                    <a:pt x="9287" y="2037"/>
                    <a:pt x="14203" y="0"/>
                    <a:pt x="19330" y="0"/>
                  </a:cubicBezTo>
                  <a:close/>
                </a:path>
              </a:pathLst>
            </a:custGeom>
            <a:solidFill>
              <a:srgbClr val="FBF9F1"/>
            </a:solidFill>
            <a:ln w="38100" cap="sq">
              <a:solidFill>
                <a:srgbClr val="FBF9F1"/>
              </a:solidFill>
              <a:prstDash val="solid"/>
              <a:miter/>
            </a:ln>
          </p:spPr>
        </p:sp>
        <p:sp>
          <p:nvSpPr>
            <p:cNvPr name="TextBox 13" id="13"/>
            <p:cNvSpPr txBox="true"/>
            <p:nvPr/>
          </p:nvSpPr>
          <p:spPr>
            <a:xfrm>
              <a:off x="0" y="-38100"/>
              <a:ext cx="2109684" cy="1696602"/>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16608890" y="8703795"/>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5" id="15"/>
          <p:cNvGrpSpPr/>
          <p:nvPr/>
        </p:nvGrpSpPr>
        <p:grpSpPr>
          <a:xfrm rot="0">
            <a:off x="1028700" y="8703795"/>
            <a:ext cx="15362208" cy="650410"/>
            <a:chOff x="0" y="0"/>
            <a:chExt cx="4046014" cy="171301"/>
          </a:xfrm>
        </p:grpSpPr>
        <p:sp>
          <p:nvSpPr>
            <p:cNvPr name="Freeform 16" id="16"/>
            <p:cNvSpPr/>
            <p:nvPr/>
          </p:nvSpPr>
          <p:spPr>
            <a:xfrm flipH="false" flipV="false" rot="0">
              <a:off x="0" y="0"/>
              <a:ext cx="4046014" cy="171301"/>
            </a:xfrm>
            <a:custGeom>
              <a:avLst/>
              <a:gdLst/>
              <a:ahLst/>
              <a:cxnLst/>
              <a:rect r="r" b="b" t="t" l="l"/>
              <a:pathLst>
                <a:path h="171301" w="4046014">
                  <a:moveTo>
                    <a:pt x="30238" y="0"/>
                  </a:moveTo>
                  <a:lnTo>
                    <a:pt x="4015776" y="0"/>
                  </a:lnTo>
                  <a:cubicBezTo>
                    <a:pt x="4032476" y="0"/>
                    <a:pt x="4046014" y="13538"/>
                    <a:pt x="4046014" y="30238"/>
                  </a:cubicBezTo>
                  <a:lnTo>
                    <a:pt x="4046014" y="141064"/>
                  </a:lnTo>
                  <a:cubicBezTo>
                    <a:pt x="4046014" y="149083"/>
                    <a:pt x="4042828" y="156774"/>
                    <a:pt x="4037157" y="162445"/>
                  </a:cubicBezTo>
                  <a:cubicBezTo>
                    <a:pt x="4031487" y="168116"/>
                    <a:pt x="4023796" y="171301"/>
                    <a:pt x="4015776" y="171301"/>
                  </a:cubicBezTo>
                  <a:lnTo>
                    <a:pt x="30238" y="171301"/>
                  </a:lnTo>
                  <a:cubicBezTo>
                    <a:pt x="22218" y="171301"/>
                    <a:pt x="14527" y="168116"/>
                    <a:pt x="8856" y="162445"/>
                  </a:cubicBezTo>
                  <a:cubicBezTo>
                    <a:pt x="3186" y="156774"/>
                    <a:pt x="0" y="149083"/>
                    <a:pt x="0" y="141064"/>
                  </a:cubicBezTo>
                  <a:lnTo>
                    <a:pt x="0" y="30238"/>
                  </a:lnTo>
                  <a:cubicBezTo>
                    <a:pt x="0" y="22218"/>
                    <a:pt x="3186" y="14527"/>
                    <a:pt x="8856" y="8856"/>
                  </a:cubicBezTo>
                  <a:cubicBezTo>
                    <a:pt x="14527" y="3186"/>
                    <a:pt x="22218" y="0"/>
                    <a:pt x="30238" y="0"/>
                  </a:cubicBezTo>
                  <a:close/>
                </a:path>
              </a:pathLst>
            </a:custGeom>
            <a:solidFill>
              <a:srgbClr val="000000">
                <a:alpha val="0"/>
              </a:srgbClr>
            </a:solidFill>
            <a:ln w="38100" cap="rnd">
              <a:solidFill>
                <a:srgbClr val="FBF9F1"/>
              </a:solidFill>
              <a:prstDash val="solid"/>
              <a:round/>
            </a:ln>
          </p:spPr>
        </p:sp>
        <p:sp>
          <p:nvSpPr>
            <p:cNvPr name="TextBox 17" id="17"/>
            <p:cNvSpPr txBox="true"/>
            <p:nvPr/>
          </p:nvSpPr>
          <p:spPr>
            <a:xfrm>
              <a:off x="0" y="-38100"/>
              <a:ext cx="4046014" cy="209401"/>
            </a:xfrm>
            <a:prstGeom prst="rect">
              <a:avLst/>
            </a:prstGeom>
          </p:spPr>
          <p:txBody>
            <a:bodyPr anchor="ctr" rtlCol="false" tIns="50800" lIns="50800" bIns="50800" rIns="50800"/>
            <a:lstStyle/>
            <a:p>
              <a:pPr algn="ctr">
                <a:lnSpc>
                  <a:spcPts val="2659"/>
                </a:lnSpc>
              </a:pPr>
            </a:p>
          </p:txBody>
        </p:sp>
      </p:grpSp>
      <p:sp>
        <p:nvSpPr>
          <p:cNvPr name="Freeform 18" id="18"/>
          <p:cNvSpPr/>
          <p:nvPr/>
        </p:nvSpPr>
        <p:spPr>
          <a:xfrm flipH="false" flipV="false" rot="0">
            <a:off x="1359596" y="8850121"/>
            <a:ext cx="357759" cy="357759"/>
          </a:xfrm>
          <a:custGeom>
            <a:avLst/>
            <a:gdLst/>
            <a:ahLst/>
            <a:cxnLst/>
            <a:rect r="r" b="b" t="t" l="l"/>
            <a:pathLst>
              <a:path h="357759" w="357759">
                <a:moveTo>
                  <a:pt x="0" y="0"/>
                </a:moveTo>
                <a:lnTo>
                  <a:pt x="357759" y="0"/>
                </a:lnTo>
                <a:lnTo>
                  <a:pt x="357759" y="357759"/>
                </a:lnTo>
                <a:lnTo>
                  <a:pt x="0" y="35775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9" id="19"/>
          <p:cNvSpPr/>
          <p:nvPr/>
        </p:nvSpPr>
        <p:spPr>
          <a:xfrm flipH="false" flipV="false" rot="0">
            <a:off x="9433662" y="3872712"/>
            <a:ext cx="7500433" cy="3319886"/>
          </a:xfrm>
          <a:custGeom>
            <a:avLst/>
            <a:gdLst/>
            <a:ahLst/>
            <a:cxnLst/>
            <a:rect r="r" b="b" t="t" l="l"/>
            <a:pathLst>
              <a:path h="3319886" w="7500433">
                <a:moveTo>
                  <a:pt x="0" y="0"/>
                </a:moveTo>
                <a:lnTo>
                  <a:pt x="7500433" y="0"/>
                </a:lnTo>
                <a:lnTo>
                  <a:pt x="7500433" y="3319886"/>
                </a:lnTo>
                <a:lnTo>
                  <a:pt x="0" y="3319886"/>
                </a:lnTo>
                <a:lnTo>
                  <a:pt x="0" y="0"/>
                </a:lnTo>
                <a:close/>
              </a:path>
            </a:pathLst>
          </a:custGeom>
          <a:blipFill>
            <a:blip r:embed="rId8"/>
            <a:stretch>
              <a:fillRect l="0" t="0" r="-76804" b="0"/>
            </a:stretch>
          </a:blipFill>
        </p:spPr>
      </p:sp>
      <p:sp>
        <p:nvSpPr>
          <p:cNvPr name="Freeform 20" id="20"/>
          <p:cNvSpPr/>
          <p:nvPr/>
        </p:nvSpPr>
        <p:spPr>
          <a:xfrm flipH="false" flipV="false" rot="0">
            <a:off x="1191303" y="3487811"/>
            <a:ext cx="7685003" cy="4857502"/>
          </a:xfrm>
          <a:custGeom>
            <a:avLst/>
            <a:gdLst/>
            <a:ahLst/>
            <a:cxnLst/>
            <a:rect r="r" b="b" t="t" l="l"/>
            <a:pathLst>
              <a:path h="4857502" w="7685003">
                <a:moveTo>
                  <a:pt x="0" y="0"/>
                </a:moveTo>
                <a:lnTo>
                  <a:pt x="7685003" y="0"/>
                </a:lnTo>
                <a:lnTo>
                  <a:pt x="7685003" y="4857502"/>
                </a:lnTo>
                <a:lnTo>
                  <a:pt x="0" y="4857502"/>
                </a:lnTo>
                <a:lnTo>
                  <a:pt x="0" y="0"/>
                </a:lnTo>
                <a:close/>
              </a:path>
            </a:pathLst>
          </a:custGeom>
          <a:blipFill>
            <a:blip r:embed="rId9"/>
            <a:stretch>
              <a:fillRect l="0" t="0" r="0" b="0"/>
            </a:stretch>
          </a:blipFill>
        </p:spPr>
      </p:sp>
      <p:sp>
        <p:nvSpPr>
          <p:cNvPr name="TextBox 21" id="21"/>
          <p:cNvSpPr txBox="true"/>
          <p:nvPr/>
        </p:nvSpPr>
        <p:spPr>
          <a:xfrm rot="0">
            <a:off x="1504564" y="1147297"/>
            <a:ext cx="6667955" cy="509905"/>
          </a:xfrm>
          <a:prstGeom prst="rect">
            <a:avLst/>
          </a:prstGeom>
        </p:spPr>
        <p:txBody>
          <a:bodyPr anchor="t" rtlCol="false" tIns="0" lIns="0" bIns="0" rIns="0">
            <a:spAutoFit/>
          </a:bodyPr>
          <a:lstStyle/>
          <a:p>
            <a:pPr algn="l">
              <a:lnSpc>
                <a:spcPts val="3919"/>
              </a:lnSpc>
              <a:spcBef>
                <a:spcPct val="0"/>
              </a:spcBef>
            </a:pPr>
            <a:r>
              <a:rPr lang="en-US" b="true" sz="2799">
                <a:solidFill>
                  <a:srgbClr val="FBF9F1"/>
                </a:solidFill>
                <a:latin typeface="Poppins Bold"/>
                <a:ea typeface="Poppins Bold"/>
                <a:cs typeface="Poppins Bold"/>
                <a:sym typeface="Poppins Bold"/>
              </a:rPr>
              <a:t>OPERATOR PERBANDINGAN</a:t>
            </a:r>
          </a:p>
        </p:txBody>
      </p:sp>
      <p:sp>
        <p:nvSpPr>
          <p:cNvPr name="TextBox 22" id="22"/>
          <p:cNvSpPr txBox="true"/>
          <p:nvPr/>
        </p:nvSpPr>
        <p:spPr>
          <a:xfrm rot="0">
            <a:off x="1504564" y="2324491"/>
            <a:ext cx="7534344" cy="1163320"/>
          </a:xfrm>
          <a:prstGeom prst="rect">
            <a:avLst/>
          </a:prstGeom>
        </p:spPr>
        <p:txBody>
          <a:bodyPr anchor="t" rtlCol="false" tIns="0" lIns="0" bIns="0" rIns="0">
            <a:spAutoFit/>
          </a:bodyPr>
          <a:lstStyle/>
          <a:p>
            <a:pPr algn="l">
              <a:lnSpc>
                <a:spcPts val="3079"/>
              </a:lnSpc>
              <a:spcBef>
                <a:spcPct val="0"/>
              </a:spcBef>
            </a:pPr>
            <a:r>
              <a:rPr lang="en-US" sz="2199">
                <a:solidFill>
                  <a:srgbClr val="000000"/>
                </a:solidFill>
                <a:latin typeface="Lato"/>
                <a:ea typeface="Lato"/>
                <a:cs typeface="Lato"/>
                <a:sym typeface="Lato"/>
              </a:rPr>
              <a:t>Dart juga mendukung operasi perbandingan untuk membandingkan nilai-nilai yang dijadikan sebagai operands. Berikut ini adalah contoh operator perbandingan pada Dart:</a:t>
            </a:r>
          </a:p>
        </p:txBody>
      </p:sp>
      <p:sp>
        <p:nvSpPr>
          <p:cNvPr name="TextBox 23" id="23"/>
          <p:cNvSpPr txBox="true"/>
          <p:nvPr/>
        </p:nvSpPr>
        <p:spPr>
          <a:xfrm rot="0">
            <a:off x="1838090" y="8830563"/>
            <a:ext cx="3520620" cy="349250"/>
          </a:xfrm>
          <a:prstGeom prst="rect">
            <a:avLst/>
          </a:prstGeom>
        </p:spPr>
        <p:txBody>
          <a:bodyPr anchor="t" rtlCol="false" tIns="0" lIns="0" bIns="0" rIns="0">
            <a:spAutoFit/>
          </a:bodyPr>
          <a:lstStyle/>
          <a:p>
            <a:pPr algn="l">
              <a:lnSpc>
                <a:spcPts val="2800"/>
              </a:lnSpc>
              <a:spcBef>
                <a:spcPct val="0"/>
              </a:spcBef>
            </a:pPr>
            <a:r>
              <a:rPr lang="en-US" sz="2000">
                <a:solidFill>
                  <a:srgbClr val="E5E1DA"/>
                </a:solidFill>
                <a:latin typeface="Lato"/>
                <a:ea typeface="Lato"/>
                <a:cs typeface="Lato"/>
                <a:sym typeface="Lato"/>
              </a:rPr>
              <a:t>Flutter</a:t>
            </a:r>
          </a:p>
        </p:txBody>
      </p:sp>
      <p:sp>
        <p:nvSpPr>
          <p:cNvPr name="TextBox 24" id="24"/>
          <p:cNvSpPr txBox="true"/>
          <p:nvPr/>
        </p:nvSpPr>
        <p:spPr>
          <a:xfrm rot="0">
            <a:off x="9487024" y="2595355"/>
            <a:ext cx="7534344" cy="382270"/>
          </a:xfrm>
          <a:prstGeom prst="rect">
            <a:avLst/>
          </a:prstGeom>
        </p:spPr>
        <p:txBody>
          <a:bodyPr anchor="t" rtlCol="false" tIns="0" lIns="0" bIns="0" rIns="0">
            <a:spAutoFit/>
          </a:bodyPr>
          <a:lstStyle/>
          <a:p>
            <a:pPr algn="l">
              <a:lnSpc>
                <a:spcPts val="3079"/>
              </a:lnSpc>
              <a:spcBef>
                <a:spcPct val="0"/>
              </a:spcBef>
            </a:pPr>
            <a:r>
              <a:rPr lang="en-US" sz="2199">
                <a:solidFill>
                  <a:srgbClr val="000000"/>
                </a:solidFill>
                <a:latin typeface="Lato"/>
                <a:ea typeface="Lato"/>
                <a:cs typeface="Lato"/>
                <a:sym typeface="Lato"/>
              </a:rPr>
              <a:t>Contoh penggunaan: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DAGZXZ1IhCM</dc:identifier>
  <dcterms:modified xsi:type="dcterms:W3CDTF">2011-08-01T06:04:30Z</dcterms:modified>
  <cp:revision>1</cp:revision>
  <dc:title>PPT Flutter Pertemuan 1</dc:title>
</cp:coreProperties>
</file>

<file path=docProps/thumbnail.jpeg>
</file>